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4" r:id="rId2"/>
  </p:sldMasterIdLst>
  <p:notesMasterIdLst>
    <p:notesMasterId r:id="rId23"/>
  </p:notesMasterIdLst>
  <p:handoutMasterIdLst>
    <p:handoutMasterId r:id="rId24"/>
  </p:handoutMasterIdLst>
  <p:sldIdLst>
    <p:sldId id="571" r:id="rId3"/>
    <p:sldId id="712" r:id="rId4"/>
    <p:sldId id="633" r:id="rId5"/>
    <p:sldId id="698" r:id="rId6"/>
    <p:sldId id="700" r:id="rId7"/>
    <p:sldId id="701" r:id="rId8"/>
    <p:sldId id="702" r:id="rId9"/>
    <p:sldId id="646" r:id="rId10"/>
    <p:sldId id="692" r:id="rId11"/>
    <p:sldId id="694" r:id="rId12"/>
    <p:sldId id="647" r:id="rId13"/>
    <p:sldId id="703" r:id="rId14"/>
    <p:sldId id="706" r:id="rId15"/>
    <p:sldId id="707" r:id="rId16"/>
    <p:sldId id="708" r:id="rId17"/>
    <p:sldId id="711" r:id="rId18"/>
    <p:sldId id="709" r:id="rId19"/>
    <p:sldId id="710" r:id="rId20"/>
    <p:sldId id="713" r:id="rId21"/>
    <p:sldId id="624" r:id="rId22"/>
  </p:sldIdLst>
  <p:sldSz cx="9144000" cy="6858000" type="screen4x3"/>
  <p:notesSz cx="666908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3300"/>
    <a:srgbClr val="009900"/>
    <a:srgbClr val="FFFFCC"/>
    <a:srgbClr val="0000FF"/>
    <a:srgbClr val="FFCC00"/>
    <a:srgbClr val="CCFFFF"/>
    <a:srgbClr val="0070C0"/>
    <a:srgbClr val="33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89850" autoAdjust="0"/>
  </p:normalViewPr>
  <p:slideViewPr>
    <p:cSldViewPr>
      <p:cViewPr varScale="1">
        <p:scale>
          <a:sx n="99" d="100"/>
          <a:sy n="99" d="100"/>
        </p:scale>
        <p:origin x="19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9" tIns="45205" rIns="90409" bIns="45205" numCol="1" anchor="t" anchorCtr="0" compatLnSpc="1">
            <a:prstTxWarp prst="textNoShape">
              <a:avLst/>
            </a:prstTxWarp>
          </a:bodyPr>
          <a:lstStyle>
            <a:lvl1pPr algn="l" defTabSz="903725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423" y="0"/>
            <a:ext cx="289066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9" tIns="45205" rIns="90409" bIns="45205" numCol="1" anchor="t" anchorCtr="0" compatLnSpc="1">
            <a:prstTxWarp prst="textNoShape">
              <a:avLst/>
            </a:prstTxWarp>
          </a:bodyPr>
          <a:lstStyle>
            <a:lvl1pPr algn="r" defTabSz="903725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66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9" tIns="45205" rIns="90409" bIns="45205" numCol="1" anchor="b" anchorCtr="0" compatLnSpc="1">
            <a:prstTxWarp prst="textNoShape">
              <a:avLst/>
            </a:prstTxWarp>
          </a:bodyPr>
          <a:lstStyle>
            <a:lvl1pPr algn="l" defTabSz="903725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423" y="9431338"/>
            <a:ext cx="289066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9" tIns="45205" rIns="90409" bIns="45205" numCol="1" anchor="b" anchorCtr="0" compatLnSpc="1">
            <a:prstTxWarp prst="textNoShape">
              <a:avLst/>
            </a:prstTxWarp>
          </a:bodyPr>
          <a:lstStyle>
            <a:lvl1pPr algn="r" defTabSz="903725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7E34C6A3-B67E-4F3E-B16F-DB940E330B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72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90665" cy="496888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6866" y="2"/>
            <a:ext cx="2890665" cy="496888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>
              <a:defRPr sz="1200"/>
            </a:lvl1pPr>
          </a:lstStyle>
          <a:p>
            <a:fld id="{9B5ED27A-F5A7-45CD-BB95-6A859332A2FA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3" rIns="90846" bIns="4542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599" y="4714877"/>
            <a:ext cx="5335893" cy="4467225"/>
          </a:xfrm>
          <a:prstGeom prst="rect">
            <a:avLst/>
          </a:prstGeom>
        </p:spPr>
        <p:txBody>
          <a:bodyPr vert="horz" lIns="90846" tIns="45423" rIns="90846" bIns="45423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90665" cy="496887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6866" y="9428163"/>
            <a:ext cx="2890665" cy="496887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>
              <a:defRPr sz="1200"/>
            </a:lvl1pPr>
          </a:lstStyle>
          <a:p>
            <a:fld id="{34C74695-0E7B-41FA-A344-8F910FD7E2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8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8121" indent="-283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5571" indent="-22711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9799" indent="-22711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4027" indent="-22711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8255" indent="-227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483" indent="-227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712" indent="-227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0940" indent="-2271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C8D667-6B78-4BED-B808-BBCA696118AE}" type="slidenum">
              <a:rPr lang="pl-PL" altLang="pl-PL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481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8359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0507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7955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3200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694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191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21" indent="-283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571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9799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027" indent="-2271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255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483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712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0940" indent="-2271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498F60-35D6-464D-9C95-F7B5E7008914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166E-E5CC-4F11-AFC6-2A195D4616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68098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BF20-3CAF-487E-8E77-A1534D21A1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19218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553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553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CEA3-582D-4FEF-85C8-1B2D7DECE0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18692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4417B-A0FC-4115-B445-C700AE6CA6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394263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692E-6ECA-43B9-A6D7-59909C9C5AF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820B-7B9C-4ABA-B0C4-13A3713AC4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6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8FCB-9755-4684-B228-E42EBF7FB36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ABE6-867D-41D0-B4E9-52D7ACF1964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4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912C-2235-46DC-9CAB-BA35DDB981A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09C2-08DF-4A14-940A-E6E49BCDEBA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1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C4B7-3444-4FE0-8B43-D97DE7EA3A0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2BB5-3D80-439C-8692-D82ADD9B625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7E9E-93A5-417E-83BF-59B26E3B2D3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D4D1-CFE0-4DD8-83A7-E2163B2DF2A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EB86-C70B-4D94-AC33-A259A8111CD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22A0-599C-42A8-A4A5-512BCFDB204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6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44A9-740D-4CD2-A990-4E914D9AC31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DCE5-7B45-4056-9220-C7F48C06B7B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0C820-98CE-406E-9D8F-33E10528EF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773591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01F2-3997-469F-821A-397BA709E08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A427-CFD6-4A87-A3E4-FDD0BA4ABB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22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225F-D35D-4788-9B39-DB80737DC9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5557-110D-43B1-B8DB-35F9C8B08DB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77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D656-1D64-482E-9462-4F5017B912B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7574-13FF-415D-B278-265682019EF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72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03F7-52B8-4F3E-8E5C-72D781E3DF2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4400-4549-4502-931C-933433883C7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2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57C0E-8470-49F8-93DC-662BAD7190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10464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9661-12FB-49DF-98CE-4BA7F96A5B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93673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7A5E-41DC-4760-B196-A74D53D39B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8128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93DD8-9C02-4041-9E2C-B9B5FBFE79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1611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9310-2E3E-40DE-9069-6BE5071409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15844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CF2CF-BBB9-42AF-B107-7FA0CF1D7C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8618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1A13-06E9-4C6A-AE03-19A6A2F2C8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11006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9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C102EC18-777B-4447-A964-D8D32D9054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654A37-0821-46F1-B91F-6F989C28789A}" type="datetimeFigureOut">
              <a:rPr lang="pl-PL" b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09.05.2022</a:t>
            </a:fld>
            <a:endParaRPr lang="pl-PL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C215C9-8F4D-4A31-981B-655570F5390C}" type="slidenum">
              <a:rPr lang="pl-PL" b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pl-PL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3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D:\PIOTREK\IUNG\SIW\powerpoint\logo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D:\PIOTREK\IUNG\SIW\powerpoint\tl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file:///D:\PIOTREK\IUNG\SIW\powerpoint\tlo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PIOTREK\IUNG\SIW\powerpoint\tlo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PIOTREK\IUNG\SIW\powerpoint\tlo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PIOTREK\IUNG\SIW\powerpoint\tlo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file:///D:\PIOTREK\IUNG\SIW\powerpoint\tl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file:///D:\PIOTREK\IUNG\SIW\powerpoint\tlo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file:///D:\PIOTREK\IUNG\SIW\powerpoint\tlo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PIOTREK\IUNG\SIW\powerpoint\tlo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PIOTREK\IUNG\SIW\powerpoint\tlo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file:///D:\PIOTREK\IUNG\SIW\powerpoint\tlo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/D:\PIOTREK\IUNG\SIW\powerpoint\tlo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pl/url?sa=i&amp;rct=j&amp;q=&amp;esrc=s&amp;source=images&amp;cd=&amp;ved=2ahUKEwi1856p-6rcAhWP2KQKHSPNBWkQjRx6BAgBEAU&amp;url=http://www.spoa.org.pl/konwencja-onz/&amp;psig=AOvVaw3lmWMJFcDTi8ZVPw05DDAI&amp;ust=1532082796359453" TargetMode="External"/><Relationship Id="rId5" Type="http://schemas.openxmlformats.org/officeDocument/2006/relationships/image" Target="../media/image5.jpeg"/><Relationship Id="rId4" Type="http://schemas.openxmlformats.org/officeDocument/2006/relationships/image" Target="file:///D:\PIOTREK\IUNG\SIW\powerpoint\tl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file:///D:\PIOTREK\IUNG\SIW\powerpoint\tlo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file:///D:\PIOTREK\IUNG\SIW\powerpoint\tlo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PIOTREK\IUNG\SIW\powerpoint\tlo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file:///D:\PIOTREK\IUNG\SIW\powerpoint\tlo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file:///D:\PIOTREK\IUNG\SIW\powerpoint\tlo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file:///D:\PIOTREK\IUNG\SIW\powerpoint\tl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4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logo.png" descr="D:\PIOTREK\IUNG\SIW\powerpoint\logo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68" y="116632"/>
            <a:ext cx="41783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9361" y="2852936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dirty="0">
                <a:solidFill>
                  <a:srgbClr val="003300"/>
                </a:solidFill>
              </a:rPr>
              <a:t>Uwarunkowania środowiskowo-klimatyczne </a:t>
            </a:r>
            <a:br>
              <a:rPr lang="pl-PL" dirty="0">
                <a:solidFill>
                  <a:srgbClr val="003300"/>
                </a:solidFill>
              </a:rPr>
            </a:br>
            <a:r>
              <a:rPr lang="pl-PL" dirty="0">
                <a:solidFill>
                  <a:srgbClr val="003300"/>
                </a:solidFill>
              </a:rPr>
              <a:t>rozwoju sektora rolnego w Polsce</a:t>
            </a:r>
            <a:endParaRPr lang="pl-PL" i="1" dirty="0">
              <a:solidFill>
                <a:srgbClr val="0033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22241" y="5589240"/>
            <a:ext cx="2685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i="1" kern="0" dirty="0"/>
              <a:t>prof. dr hab. Mariusz Matyka</a:t>
            </a:r>
          </a:p>
        </p:txBody>
      </p:sp>
    </p:spTree>
    <p:extLst>
      <p:ext uri="{BB962C8B-B14F-4D97-AF65-F5344CB8AC3E}">
        <p14:creationId xmlns:p14="http://schemas.microsoft.com/office/powerpoint/2010/main" val="3142894939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3165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Finansowanie ochrony środowiska i klimatu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" y="957759"/>
            <a:ext cx="8878193" cy="590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6519446"/>
            <a:ext cx="4139951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0" dirty="0"/>
              <a:t>Źródło: Ministerstwo Rolnictwa i Rozwoju Wsi</a:t>
            </a:r>
          </a:p>
        </p:txBody>
      </p:sp>
    </p:spTree>
    <p:extLst>
      <p:ext uri="{BB962C8B-B14F-4D97-AF65-F5344CB8AC3E}">
        <p14:creationId xmlns:p14="http://schemas.microsoft.com/office/powerpoint/2010/main" val="1715432543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80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0" y="22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dirty="0">
                <a:solidFill>
                  <a:srgbClr val="003300"/>
                </a:solidFill>
              </a:rPr>
              <a:t>Szczegółowe cele środowiskowe PS WPR 2023-2027</a:t>
            </a:r>
          </a:p>
        </p:txBody>
      </p:sp>
      <p:sp>
        <p:nvSpPr>
          <p:cNvPr id="3076" name="Symbol zastępczy zawartości 4"/>
          <p:cNvSpPr txBox="1">
            <a:spLocks/>
          </p:cNvSpPr>
          <p:nvPr/>
        </p:nvSpPr>
        <p:spPr bwMode="auto">
          <a:xfrm>
            <a:off x="0" y="1556792"/>
            <a:ext cx="9144000" cy="39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Aft>
                <a:spcPts val="1200"/>
              </a:spcAft>
              <a:buNone/>
            </a:pPr>
            <a:r>
              <a:rPr lang="pl-PL" sz="2600" dirty="0"/>
              <a:t>4.	Przyczynienie się do złagodzenia i dostosowania do </a:t>
            </a:r>
            <a:r>
              <a:rPr lang="pl-PL" sz="2600" u="sng" dirty="0"/>
              <a:t>zmian klimatu</a:t>
            </a:r>
            <a:r>
              <a:rPr lang="pl-PL" sz="2600" dirty="0"/>
              <a:t>, a także do zrównoważonej energii.</a:t>
            </a:r>
          </a:p>
          <a:p>
            <a:pPr algn="just">
              <a:spcAft>
                <a:spcPts val="1200"/>
              </a:spcAft>
              <a:buNone/>
            </a:pPr>
            <a:r>
              <a:rPr lang="pl-PL" sz="2600" dirty="0"/>
              <a:t>5.	Sprzyjanie trwałemu rozwojowi i wydajnej gospodarce zasobami naturalnymi, takimi jak </a:t>
            </a:r>
            <a:r>
              <a:rPr lang="pl-PL" sz="2600" u="sng" dirty="0"/>
              <a:t>woda, gleba i powietrze</a:t>
            </a:r>
            <a:r>
              <a:rPr lang="pl-PL" sz="2600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pl-PL" sz="2600" dirty="0"/>
              <a:t>6.	Przyczynienie się do ochrony </a:t>
            </a:r>
            <a:r>
              <a:rPr lang="pl-PL" sz="2600" u="sng" dirty="0"/>
              <a:t>różnorodności biologicznej</a:t>
            </a:r>
            <a:r>
              <a:rPr lang="pl-PL" sz="2600" dirty="0"/>
              <a:t>, zwiększenia </a:t>
            </a:r>
            <a:r>
              <a:rPr lang="pl-PL" sz="2600" u="sng" dirty="0"/>
              <a:t>usług ekosystemowych oraz zachowania siedlisk i krajobrazów. </a:t>
            </a:r>
          </a:p>
          <a:p>
            <a:pPr algn="just">
              <a:spcAft>
                <a:spcPts val="1200"/>
              </a:spcAft>
              <a:buNone/>
            </a:pPr>
            <a:endParaRPr lang="pl-PL" sz="2600" u="sng" dirty="0"/>
          </a:p>
        </p:txBody>
      </p:sp>
    </p:spTree>
    <p:extLst>
      <p:ext uri="{BB962C8B-B14F-4D97-AF65-F5344CB8AC3E}">
        <p14:creationId xmlns:p14="http://schemas.microsoft.com/office/powerpoint/2010/main" val="2695606992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88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0" y="22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dirty="0">
                <a:solidFill>
                  <a:srgbClr val="003300"/>
                </a:solidFill>
              </a:rPr>
              <a:t>Ocena KPS w zakresie środowiskowym </a:t>
            </a:r>
            <a:r>
              <a:rPr lang="pl-PL" sz="2000" b="0" i="1" dirty="0">
                <a:solidFill>
                  <a:srgbClr val="003300"/>
                </a:solidFill>
              </a:rPr>
              <a:t>(cele 4-6)</a:t>
            </a:r>
            <a:endParaRPr lang="pl-PL" sz="2000" dirty="0">
              <a:solidFill>
                <a:srgbClr val="003300"/>
              </a:solidFill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-108520" y="269451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spcAft>
                <a:spcPts val="1200"/>
              </a:spcAft>
            </a:pPr>
            <a:r>
              <a:rPr lang="pl-PL" sz="2400" b="0" dirty="0"/>
              <a:t>Diagnoza stanu polskie rolnictwa i obszarów wiejskich została w znacznym stopniu sformułowana w sposób prawidłowy i trafny. 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028180" y="2073629"/>
            <a:ext cx="10801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DIAGNOZA</a:t>
            </a: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-3760" y="4725144"/>
            <a:ext cx="9144000" cy="17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spcAft>
                <a:spcPts val="1200"/>
              </a:spcAft>
            </a:pPr>
            <a:r>
              <a:rPr lang="pl-PL" sz="2400" b="0" dirty="0"/>
              <a:t>Analizy SWOT są w zdecydowanej większości trafnie przypisane do celu. </a:t>
            </a:r>
          </a:p>
          <a:p>
            <a:pPr marL="342900" indent="-342900" algn="just">
              <a:spcAft>
                <a:spcPts val="1200"/>
              </a:spcAft>
            </a:pPr>
            <a:r>
              <a:rPr lang="pl-PL" sz="2400" b="0" dirty="0"/>
              <a:t>W analizie widoczne jest wzajemne przenikanie się celów środowiskowych.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722146" y="3971438"/>
            <a:ext cx="16921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ANALIZA SWOT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829" y="885996"/>
            <a:ext cx="10801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DIAGNOZA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091632" y="877747"/>
            <a:ext cx="148455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ANALIZA SWOT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530140" y="877747"/>
            <a:ext cx="205222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WYZWANIA I POTRZEBY</a:t>
            </a:r>
          </a:p>
        </p:txBody>
      </p:sp>
      <p:sp>
        <p:nvSpPr>
          <p:cNvPr id="12" name="Strzałka w prawo 11"/>
          <p:cNvSpPr/>
          <p:nvPr/>
        </p:nvSpPr>
        <p:spPr>
          <a:xfrm>
            <a:off x="1247779" y="924631"/>
            <a:ext cx="731934" cy="230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7520230" y="856355"/>
            <a:ext cx="128519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INTERWENCJE</a:t>
            </a:r>
          </a:p>
        </p:txBody>
      </p:sp>
      <p:sp>
        <p:nvSpPr>
          <p:cNvPr id="19" name="Strzałka w prawo 18"/>
          <p:cNvSpPr/>
          <p:nvPr/>
        </p:nvSpPr>
        <p:spPr>
          <a:xfrm>
            <a:off x="3700798" y="939309"/>
            <a:ext cx="731934" cy="230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6679776" y="914755"/>
            <a:ext cx="731934" cy="230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308328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0" y="22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dirty="0">
                <a:solidFill>
                  <a:srgbClr val="003300"/>
                </a:solidFill>
              </a:rPr>
              <a:t>Ocena KPS w zakresie środowiskowym </a:t>
            </a:r>
            <a:r>
              <a:rPr lang="pl-PL" sz="2000" b="0" i="1" dirty="0">
                <a:solidFill>
                  <a:srgbClr val="003300"/>
                </a:solidFill>
              </a:rPr>
              <a:t>(cele 4-6)</a:t>
            </a:r>
            <a:endParaRPr lang="pl-PL" sz="2000" dirty="0">
              <a:solidFill>
                <a:srgbClr val="003300"/>
              </a:solidFill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-21307" y="1412776"/>
            <a:ext cx="9144000" cy="549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spcAft>
                <a:spcPts val="1200"/>
              </a:spcAft>
            </a:pPr>
            <a:r>
              <a:rPr lang="pl-PL" sz="2400" b="0" dirty="0"/>
              <a:t>Dla interwencji </a:t>
            </a:r>
            <a:r>
              <a:rPr lang="pl-PL" sz="2400" dirty="0"/>
              <a:t>Płatności dla obszarów z ograniczeniami naturalnymi lub innymi szczególnymi ograniczeniami (ONW) </a:t>
            </a:r>
            <a:r>
              <a:rPr lang="pl-PL" sz="2400" b="0" dirty="0"/>
              <a:t>rekomenduje się wprowadzenie warunkowości uzyskania wsparcia poprzez zobowiązanie beneficjentów do badania zasobności i kwasowości gleb, opracowania na tej podstawie planów nawozowych uwzględniających obowiązek wapnowania oraz przestrzegania ich zaleceń.</a:t>
            </a:r>
          </a:p>
          <a:p>
            <a:pPr marL="342900" indent="-342900" algn="just">
              <a:spcAft>
                <a:spcPts val="1200"/>
              </a:spcAft>
            </a:pPr>
            <a:r>
              <a:rPr lang="pl-PL" sz="2400" b="0" dirty="0"/>
              <a:t>Dla interwencji </a:t>
            </a:r>
            <a:r>
              <a:rPr lang="pl-PL" sz="2400" dirty="0"/>
              <a:t>Inwestycje w gospodarstwach rolnych zwiększające konkurencyjność (dotacje) </a:t>
            </a:r>
            <a:r>
              <a:rPr lang="pl-PL" sz="2400" b="0" dirty="0"/>
              <a:t>rekomenduje się włączenie w zakres wsparcia inwestycji dotyczących innowacyjnych rozwiązań w produkcji roślinnej, umożliwiających realizację ambitnych celów środowiskowo-klimatycznych bez strat w zakresie wolumenu produkcji (wsparcie to powinno szczególnie zostać ukierunkowane na rolnictwo precyzyjne, rozwiązanie cyfrowe).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545886" y="764704"/>
            <a:ext cx="261029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WNIOSKI I REKOMENDACJE</a:t>
            </a:r>
          </a:p>
        </p:txBody>
      </p:sp>
    </p:spTree>
    <p:extLst>
      <p:ext uri="{BB962C8B-B14F-4D97-AF65-F5344CB8AC3E}">
        <p14:creationId xmlns:p14="http://schemas.microsoft.com/office/powerpoint/2010/main" val="21237774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88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0" y="22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dirty="0">
                <a:solidFill>
                  <a:srgbClr val="003300"/>
                </a:solidFill>
              </a:rPr>
              <a:t>Rolnictwo regeneracyjne</a:t>
            </a:r>
            <a:endParaRPr lang="pl-PL" sz="2000" dirty="0">
              <a:solidFill>
                <a:srgbClr val="003300"/>
              </a:solidFill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4210397" y="770136"/>
            <a:ext cx="4933603" cy="475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pl-PL" sz="2400" b="0" dirty="0"/>
              <a:t>Celami rolnictwa regeneracyjnego jest utrzymanie produktywności, zwiększenie bioróżnorodności, szczególnie glebowej oraz wzmocnienie ekosystemów odpowiedzialnych za wychwytywanie i przechowywanie węgla.</a:t>
            </a:r>
          </a:p>
          <a:p>
            <a:pPr>
              <a:spcAft>
                <a:spcPts val="1200"/>
              </a:spcAft>
              <a:buNone/>
            </a:pPr>
            <a:r>
              <a:rPr lang="pl-PL" sz="2400" b="0" dirty="0"/>
              <a:t>Szczególne znaczenie ma  w tym kontekście poprawa „zdrowia” gleb służąca zwiększeniu sekwestracji węgla, co w efekcie ma skutkować ograniczeniem zmian klimatu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/>
          <a:srcRect l="27321" r="28265"/>
          <a:stretch/>
        </p:blipFill>
        <p:spPr>
          <a:xfrm>
            <a:off x="-1" y="770136"/>
            <a:ext cx="4243337" cy="5971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76941"/>
            <a:ext cx="2555776" cy="14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95665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88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0" y="22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dirty="0">
                <a:solidFill>
                  <a:srgbClr val="003300"/>
                </a:solidFill>
              </a:rPr>
              <a:t>Rolnictwo węglowe</a:t>
            </a:r>
            <a:endParaRPr lang="pl-PL" sz="2000" dirty="0">
              <a:solidFill>
                <a:srgbClr val="003300"/>
              </a:solidFill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4210397" y="775591"/>
            <a:ext cx="4933603" cy="549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pl-PL" sz="2400" b="0" dirty="0"/>
              <a:t>Rolnictwo węglowe odnosi się do zarządzania zasobami węgla, przepływami i strumieniami gazów cieplarnianych na poziomie gospodarstwa w celu złagodzenia zmiany klimatu. </a:t>
            </a:r>
          </a:p>
          <a:p>
            <a:pPr>
              <a:spcAft>
                <a:spcPts val="1200"/>
              </a:spcAft>
              <a:buNone/>
            </a:pPr>
            <a:r>
              <a:rPr lang="pl-PL" sz="2400" b="0" dirty="0"/>
              <a:t>Obejmuje zarządzanie zarówno gruntami, jak i zwierzętami gospodarskimi, wszystkimi zasobami węgla w glebie, materiałach i roślinności, a także strumieniami dwutlenku węgla (CO₂) i metanu (CH</a:t>
            </a:r>
            <a:r>
              <a:rPr lang="pl-PL" sz="2400" b="0" baseline="-25000" dirty="0"/>
              <a:t>4</a:t>
            </a:r>
            <a:r>
              <a:rPr lang="pl-PL" sz="2400" b="0" dirty="0"/>
              <a:t>), a także podtlenkiem azotu (N</a:t>
            </a:r>
            <a:r>
              <a:rPr lang="pl-PL" sz="2400" b="0" baseline="-25000" dirty="0"/>
              <a:t>2</a:t>
            </a:r>
            <a:r>
              <a:rPr lang="pl-PL" sz="2400" b="0" dirty="0"/>
              <a:t>O)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5445"/>
            <a:ext cx="3991157" cy="564495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/>
          <a:srcRect r="2802"/>
          <a:stretch/>
        </p:blipFill>
        <p:spPr>
          <a:xfrm>
            <a:off x="214140" y="4385839"/>
            <a:ext cx="4014143" cy="26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0037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9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-37732" y="-1478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b="1" dirty="0">
                <a:solidFill>
                  <a:srgbClr val="003300"/>
                </a:solidFill>
              </a:rPr>
              <a:t>AGROEKOLOGIA - </a:t>
            </a:r>
            <a:r>
              <a:rPr lang="pl-PL" sz="3200" b="1" i="1" dirty="0">
                <a:solidFill>
                  <a:srgbClr val="003300"/>
                </a:solidFill>
              </a:rPr>
              <a:t>ekologia rolnicza</a:t>
            </a:r>
          </a:p>
        </p:txBody>
      </p:sp>
      <p:sp>
        <p:nvSpPr>
          <p:cNvPr id="7" name="pole tekstowe 5"/>
          <p:cNvSpPr txBox="1"/>
          <p:nvPr/>
        </p:nvSpPr>
        <p:spPr>
          <a:xfrm>
            <a:off x="-12540" y="6525344"/>
            <a:ext cx="7680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"/>
              </a:rPr>
              <a:t>Źródło: https://emesphdnetwork.wordpress.com/2018/11/13/new-farmers-as-agroecological-entrepreneurs/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45171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1" y="0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30228" y="259822"/>
            <a:ext cx="432574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Szanse</a:t>
            </a:r>
          </a:p>
          <a:p>
            <a:pPr algn="ctr">
              <a:defRPr/>
            </a:pPr>
            <a:endParaRPr lang="pl-PL" sz="1800" dirty="0">
              <a:solidFill>
                <a:srgbClr val="00330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Wzrost cen płodów rolnych.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Skrócenie łańcucha dostaw.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Przyśpieszenia wdrażania nowych technologii.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Poprawa jakości żywności.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Poprawa stanu środowiska przyrodniczego.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Wzrost wykorzystania produktów pochodzenia naturalnego (</a:t>
            </a:r>
            <a:r>
              <a:rPr lang="pl-PL" sz="1800" dirty="0" err="1">
                <a:solidFill>
                  <a:srgbClr val="003300"/>
                </a:solidFill>
              </a:rPr>
              <a:t>biopestycydy</a:t>
            </a:r>
            <a:r>
              <a:rPr lang="pl-PL" sz="1800" dirty="0">
                <a:solidFill>
                  <a:srgbClr val="003300"/>
                </a:solidFill>
              </a:rPr>
              <a:t>, nawozy naturalne).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Poprawa efektywności wykorzystania zasobów.</a:t>
            </a:r>
          </a:p>
        </p:txBody>
      </p:sp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4572000" y="412222"/>
            <a:ext cx="45720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C00000"/>
                </a:solidFill>
              </a:rPr>
              <a:t>Zagrożenia</a:t>
            </a:r>
          </a:p>
          <a:p>
            <a:pPr algn="ctr">
              <a:defRPr/>
            </a:pPr>
            <a:endParaRPr lang="pl-PL" sz="1800" dirty="0"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Wzrost kosztów produkcji.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Spadek wydajności produkcji rolnej i jej ekstensyfikacja.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Zubożenie gleb w składniki pokarmowe.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Ograniczenie możliwości prowadzenia racjonalnej ochrony roślin.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Zachwiania podażowo-cenowe na rynku płodów rolnych.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Pogorszenie samowystarczalności żywnościowej.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Osłabienie pozycji europejskiego rolnictwa na arenie międzynarodowej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568" y="537321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99"/>
                </a:solidFill>
              </a:rPr>
              <a:t>Jak Nowy Zielony Ład będzie wdrażany ?</a:t>
            </a:r>
          </a:p>
        </p:txBody>
      </p:sp>
    </p:spTree>
    <p:extLst>
      <p:ext uri="{BB962C8B-B14F-4D97-AF65-F5344CB8AC3E}">
        <p14:creationId xmlns:p14="http://schemas.microsoft.com/office/powerpoint/2010/main" val="108201629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1" y="0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-16971" y="1118780"/>
            <a:ext cx="432574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Atuty</a:t>
            </a:r>
          </a:p>
          <a:p>
            <a:pPr algn="ctr">
              <a:defRPr/>
            </a:pPr>
            <a:endParaRPr lang="pl-PL" sz="1800" dirty="0">
              <a:solidFill>
                <a:srgbClr val="00330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Przewaga gospodarstw rodzinnych.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Umiarkowane nawożenie mineralne i ochrona roślin.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Dywersyfikacja produkcji roślinnej.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3300"/>
                </a:solidFill>
              </a:rPr>
              <a:t>Potencjał do rozwoju rolnictwa ekologicznego</a:t>
            </a:r>
          </a:p>
        </p:txBody>
      </p:sp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4555029" y="1118780"/>
            <a:ext cx="4572000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C00000"/>
                </a:solidFill>
              </a:rPr>
              <a:t>Obszary problemowe</a:t>
            </a:r>
          </a:p>
          <a:p>
            <a:pPr algn="ctr">
              <a:defRPr/>
            </a:pPr>
            <a:endParaRPr lang="pl-PL" sz="1800" dirty="0"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Postępująca polaryzacja, koncentracja i specjalizacja produkcji.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Spadek pogłowia zwierząt.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Duży udział gleb o niskiej i bardzo niskiej zasobności w składniki pokarmowe.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Znaczny udział gleb o niekorzystnym odczynie.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C00000"/>
                </a:solidFill>
              </a:rPr>
              <a:t>Duży udział gleb narażonych na erozję.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2786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3300"/>
                </a:solidFill>
              </a:rPr>
              <a:t>Nowy Zielony Ład vs polskie rolnictwo</a:t>
            </a:r>
            <a:r>
              <a:rPr lang="pl-PL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2164" y="6519446"/>
            <a:ext cx="8088228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0" dirty="0"/>
              <a:t>Źródło: </a:t>
            </a:r>
            <a:r>
              <a:rPr lang="pl-PL" sz="1600" b="0" dirty="0" err="1"/>
              <a:t>Wrzaszcz</a:t>
            </a:r>
            <a:r>
              <a:rPr lang="pl-PL" sz="1600" b="0" dirty="0"/>
              <a:t> W., Prandecki K.,: Rolnictwo a Europejski Zielony Ład. </a:t>
            </a:r>
            <a:r>
              <a:rPr lang="pl-PL" sz="1600" b="0" dirty="0" err="1"/>
              <a:t>IERiGŻ</a:t>
            </a:r>
            <a:r>
              <a:rPr lang="pl-PL" sz="1600" b="0" dirty="0"/>
              <a:t>-PIB, 2020.</a:t>
            </a:r>
          </a:p>
        </p:txBody>
      </p:sp>
    </p:spTree>
    <p:extLst>
      <p:ext uri="{BB962C8B-B14F-4D97-AF65-F5344CB8AC3E}">
        <p14:creationId xmlns:p14="http://schemas.microsoft.com/office/powerpoint/2010/main" val="2155256456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0" y="2222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pl-PL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403745"/>
            <a:ext cx="8964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kumimoji="1" lang="pl-PL" sz="1400" dirty="0">
                <a:solidFill>
                  <a:srgbClr val="0000FF"/>
                </a:solidFill>
                <a:latin typeface="Calibri" panose="020F0502020204030204" pitchFamily="34" charset="0"/>
              </a:rPr>
              <a:t>Source: https://agrilyze.ca/farm-solutions-farmers-data-for-precision-farming/# </a:t>
            </a:r>
            <a:endParaRPr kumimoji="1" lang="pl-PL" sz="1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020"/>
            <a:ext cx="9144000" cy="425196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23528" y="18614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Przeszłość, Teraźniejszość, Przyszłość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Ewolucja Rolnictwa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2867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9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0" y="222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b="1" dirty="0">
                <a:solidFill>
                  <a:srgbClr val="003300"/>
                </a:solidFill>
              </a:rPr>
              <a:t>Rolnictwo vs środowisko</a:t>
            </a:r>
          </a:p>
        </p:txBody>
      </p:sp>
      <p:sp>
        <p:nvSpPr>
          <p:cNvPr id="3076" name="Symbol zastępczy zawartości 4"/>
          <p:cNvSpPr txBox="1">
            <a:spLocks/>
          </p:cNvSpPr>
          <p:nvPr/>
        </p:nvSpPr>
        <p:spPr bwMode="auto">
          <a:xfrm>
            <a:off x="30629" y="597559"/>
            <a:ext cx="9113371" cy="34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None/>
            </a:pPr>
            <a:r>
              <a:rPr lang="pl-PL" altLang="pl-PL" sz="2300" b="0" dirty="0"/>
              <a:t>Problem nieracjonalnego gospodarowania zasobami naturalnymi dotyczy w równym stopniu różnych sfer działalności człowieka, </a:t>
            </a:r>
            <a:r>
              <a:rPr lang="pl-PL" altLang="pl-PL" sz="2300" u="sng" dirty="0"/>
              <a:t>w tym także rolnictwa</a:t>
            </a:r>
            <a:r>
              <a:rPr lang="pl-PL" altLang="pl-PL" sz="2300" b="0" dirty="0"/>
              <a:t>. </a:t>
            </a:r>
          </a:p>
          <a:p>
            <a:pPr algn="just" eaLnBrk="1" hangingPunct="1">
              <a:buNone/>
            </a:pPr>
            <a:r>
              <a:rPr lang="pl-PL" altLang="pl-PL" sz="2300" b="0" dirty="0"/>
              <a:t>Druga połowa XX w. ujawniła, szczególnie w Europie Zachodniej, krytykę podejścia, w którym uwzględniany był tylko rachunek ekonomiczny. </a:t>
            </a:r>
          </a:p>
          <a:p>
            <a:pPr algn="just" eaLnBrk="1" hangingPunct="1">
              <a:buNone/>
            </a:pPr>
            <a:r>
              <a:rPr lang="pl-PL" altLang="pl-PL" sz="2300" b="0" dirty="0"/>
              <a:t>Degradacja środowiska przyrodniczego spowodowana wzrostem intensywności produkcji i zagrożenie bezpieczeństwa żywności to tylko niektóre zjawiska ukazujące potrzebę zmiany podejścia do problematyki rolnictwa. </a:t>
            </a:r>
          </a:p>
        </p:txBody>
      </p:sp>
      <p:sp>
        <p:nvSpPr>
          <p:cNvPr id="5" name="pole tekstowe 5"/>
          <p:cNvSpPr txBox="1"/>
          <p:nvPr/>
        </p:nvSpPr>
        <p:spPr>
          <a:xfrm>
            <a:off x="23058" y="4012800"/>
            <a:ext cx="756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0" dirty="0">
                <a:solidFill>
                  <a:prstClr val="black"/>
                </a:solidFill>
                <a:latin typeface="Calibri"/>
              </a:rPr>
              <a:t>Źródło: Maciejczak M.: Zeszyty Naukowe SGGW. Ekonomika i Organizacja Gospodarki Żywnościowej. 2010, 85: 19-34 </a:t>
            </a:r>
            <a:endParaRPr lang="pl-PL" sz="12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" b="12881"/>
          <a:stretch/>
        </p:blipFill>
        <p:spPr bwMode="auto">
          <a:xfrm>
            <a:off x="1616214" y="4368965"/>
            <a:ext cx="5895975" cy="24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5"/>
          <p:cNvSpPr txBox="1"/>
          <p:nvPr/>
        </p:nvSpPr>
        <p:spPr>
          <a:xfrm>
            <a:off x="1616215" y="6566511"/>
            <a:ext cx="5836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/>
              </a:rPr>
              <a:t>Źródło: https://permaculturenews.org/2014/05/10/woes-industrial-agriculture/</a:t>
            </a:r>
          </a:p>
        </p:txBody>
      </p:sp>
    </p:spTree>
    <p:extLst>
      <p:ext uri="{BB962C8B-B14F-4D97-AF65-F5344CB8AC3E}">
        <p14:creationId xmlns:p14="http://schemas.microsoft.com/office/powerpoint/2010/main" val="1280947243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19872" y="3645024"/>
            <a:ext cx="5828184" cy="2160588"/>
          </a:xfrm>
        </p:spPr>
        <p:txBody>
          <a:bodyPr/>
          <a:lstStyle/>
          <a:p>
            <a:pPr eaLnBrk="1" hangingPunct="1">
              <a:defRPr/>
            </a:pPr>
            <a:r>
              <a:rPr lang="pl-PL" sz="5400" b="1" dirty="0">
                <a:solidFill>
                  <a:schemeClr val="bg1"/>
                </a:solidFill>
              </a:rPr>
              <a:t>Dziękuję za uwagę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9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23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-9394" y="9643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Agenda ONZ </a:t>
            </a:r>
          </a:p>
          <a:p>
            <a:pPr algn="ctr">
              <a:defRPr/>
            </a:pPr>
            <a:r>
              <a:rPr lang="pl-PL" sz="1800" i="1" dirty="0">
                <a:solidFill>
                  <a:srgbClr val="003300"/>
                </a:solidFill>
              </a:rPr>
              <a:t>na rzecz zrównoważonego rozwoju 2030 i celów zrównoważonego rozwoju</a:t>
            </a:r>
            <a:endParaRPr lang="pl-PL" sz="1800" b="1" i="1" dirty="0">
              <a:solidFill>
                <a:srgbClr val="003300"/>
              </a:solidFill>
            </a:endParaRPr>
          </a:p>
        </p:txBody>
      </p:sp>
      <p:sp>
        <p:nvSpPr>
          <p:cNvPr id="3076" name="Symbol zastępczy zawartości 4"/>
          <p:cNvSpPr txBox="1">
            <a:spLocks/>
          </p:cNvSpPr>
          <p:nvPr/>
        </p:nvSpPr>
        <p:spPr bwMode="auto">
          <a:xfrm>
            <a:off x="35372" y="1119416"/>
            <a:ext cx="905446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pl-PL" sz="2400" b="0" dirty="0"/>
              <a:t>Nie ulega wątpliwość, że podstawowy paradygmat dalszego rozwoju UE, w tym również WPR, </a:t>
            </a:r>
            <a:r>
              <a:rPr lang="pl-PL" sz="2400" u="sng" dirty="0"/>
              <a:t>będzie opierać się na zasadach zrównoważenia</a:t>
            </a:r>
            <a:r>
              <a:rPr lang="pl-PL" sz="2400" b="0" dirty="0"/>
              <a:t>. </a:t>
            </a:r>
          </a:p>
          <a:p>
            <a:pPr algn="just">
              <a:buNone/>
            </a:pPr>
            <a:r>
              <a:rPr lang="pl-PL" sz="2400" b="0" dirty="0"/>
              <a:t>Realizacja tego celu będzie wiązać się m.in. z wdrożeniem 17 celów zrównoważonego rozwoju zawartych w rezolucji ONZ „</a:t>
            </a:r>
            <a:r>
              <a:rPr lang="pl-PL" sz="2400" b="0" i="1" dirty="0"/>
              <a:t>Przekształcanie naszego świata: Agenda na Rzecz Zrównoważonego Rozwoju – 2030”. </a:t>
            </a:r>
          </a:p>
        </p:txBody>
      </p:sp>
      <p:pic>
        <p:nvPicPr>
          <p:cNvPr id="2" name="Picture 2" descr="http://www.17celow.pl/upload/201706/tablica_fundacj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7"/>
          <a:stretch/>
        </p:blipFill>
        <p:spPr bwMode="auto">
          <a:xfrm>
            <a:off x="1187624" y="3443898"/>
            <a:ext cx="6768752" cy="33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Znalezione obrazy dla zapytania onz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27" y="313227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5941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3165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Europejski Zielony Ład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0" y="6519446"/>
            <a:ext cx="4788024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0" dirty="0"/>
              <a:t>Źródło: Komisja Europejska </a:t>
            </a:r>
            <a:r>
              <a:rPr lang="pl-PL" sz="1200" b="0" i="1" dirty="0"/>
              <a:t>COM (2019) 640 </a:t>
            </a:r>
            <a:r>
              <a:rPr lang="pl-PL" sz="1200" b="0" i="1" dirty="0" err="1"/>
              <a:t>final</a:t>
            </a:r>
            <a:endParaRPr lang="pl-PL" sz="1200" b="0" i="1" dirty="0"/>
          </a:p>
        </p:txBody>
      </p:sp>
      <p:pic>
        <p:nvPicPr>
          <p:cNvPr id="6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31650" y="908720"/>
            <a:ext cx="911235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7070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31650" y="0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OD POLA DO STOŁU</a:t>
            </a:r>
          </a:p>
          <a:p>
            <a:pPr algn="ctr">
              <a:defRPr/>
            </a:pPr>
            <a:r>
              <a:rPr lang="pl-PL" sz="1800" i="1" dirty="0">
                <a:solidFill>
                  <a:srgbClr val="003300"/>
                </a:solidFill>
              </a:rPr>
              <a:t>stworzenie sprawiedliwego, zdrowego i przyjaznego środowisku systemu żywnościowego</a:t>
            </a:r>
          </a:p>
          <a:p>
            <a:pPr algn="ctr">
              <a:defRPr/>
            </a:pPr>
            <a:endParaRPr lang="pl-PL" sz="1000" i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pl-PL" sz="1800" i="1" dirty="0">
                <a:solidFill>
                  <a:srgbClr val="C00000"/>
                </a:solidFill>
              </a:rPr>
              <a:t>~Założenia~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0" y="6519446"/>
            <a:ext cx="4788024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0" dirty="0"/>
              <a:t>Źródło: Komisja Europejska </a:t>
            </a:r>
            <a:r>
              <a:rPr lang="pl-PL" sz="1200" b="0" i="1" dirty="0"/>
              <a:t>COM (2019) 640 </a:t>
            </a:r>
            <a:r>
              <a:rPr lang="pl-PL" sz="1200" b="0" i="1" dirty="0" err="1"/>
              <a:t>final</a:t>
            </a:r>
            <a:endParaRPr lang="pl-PL" sz="1200" b="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650" y="1484784"/>
            <a:ext cx="91123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Europejska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żywność słynie z bezpieczeństwa, bogactwa w wartości odżywcze i wysokiej jakości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. Powinna również stać się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światowym standardem </a:t>
            </a:r>
            <a:r>
              <a:rPr lang="pl-PL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zrównoważoności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Wszystkie podmioty działające w żywnościowym łańcuchu wartości stoją przed nowymi możliwościami.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 Nowe technologie i odkrycia naukowe połączone z rosnącą świadomością społeczną i popytem na zrównoważoną żywność przyniosą korzyści wszystkim.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Europejscy rolnicy i rybacy mają do odegrania kluczową rolę w procesie transformacji. 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Działania prowadzone w ramach strategii „od pola do stołu” mające na celu przeciwdziałanie zmianie klimatu, ochronę środowiska i zachowanie bioróżnorodności zostaną zintensyfikowane.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Plany strategiczne (m.in. WPR) będą musiały odzwierciedlać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bardziej ambitne cele obejmujące znaczące ograniczenie stosowania chemicznych pestycydów i zagrożeń z nimi związanych, jak również stosowania nawozów i antybiotyków.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Strategia „od pola do stołu” przyczyni się również do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osiągnięcia gospodarki o obiegu zamkniętym.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b="33744"/>
          <a:stretch/>
        </p:blipFill>
        <p:spPr bwMode="auto">
          <a:xfrm>
            <a:off x="4108302" y="5870900"/>
            <a:ext cx="5035698" cy="98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42511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31650" y="0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OD POLA DO STOŁU</a:t>
            </a:r>
          </a:p>
          <a:p>
            <a:pPr algn="ctr">
              <a:defRPr/>
            </a:pPr>
            <a:r>
              <a:rPr lang="pl-PL" sz="1800" i="1" dirty="0">
                <a:solidFill>
                  <a:srgbClr val="003300"/>
                </a:solidFill>
              </a:rPr>
              <a:t>stworzenie sprawiedliwego, zdrowego i przyjaznego środowisku systemu żywnościowego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0" y="6519446"/>
            <a:ext cx="4788024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0" dirty="0"/>
              <a:t>Źródło: Komisja Europejska </a:t>
            </a:r>
            <a:r>
              <a:rPr lang="pl-PL" sz="1200" b="0" i="1" dirty="0"/>
              <a:t>COM (2020) 381 </a:t>
            </a:r>
            <a:r>
              <a:rPr lang="pl-PL" sz="1200" b="0" i="1" dirty="0" err="1"/>
              <a:t>final</a:t>
            </a:r>
            <a:endParaRPr lang="pl-PL" sz="1200" b="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650" y="1340768"/>
            <a:ext cx="91123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Celem UE jest zmniejszenie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śladu środowiskowego i klimatycznego 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unijnego systemu żywnościowego oraz wzmocnienie jego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odporności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zapewnienie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bezpieczeństwa żywnościowego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 w obliczu zmiany klimatu i utraty różnorodności biologicznej oraz bycie liderem globalnej transformacji w kierunku konkurencyjnej </a:t>
            </a:r>
            <a:r>
              <a:rPr lang="pl-PL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zrównoważoności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 od pola od stołu i tworzenia nowych możliwości. </a:t>
            </a:r>
          </a:p>
          <a:p>
            <a:pPr>
              <a:spcAft>
                <a:spcPts val="1200"/>
              </a:spcAft>
            </a:pPr>
            <a:r>
              <a:rPr lang="pl-PL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Działania: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Zapewnienie zrównoważonej produkcji żywności.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Zapewnianie bezpieczeństwa żywnościowego.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Pobudzanie zrównoważonych praktyk w zakresie przetwórstwa spożywczego, sprzedaży hurtowej i detalicznej, hotelarstwa i gastronomii.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Promowanie zrównoważonej konsumpcji żywności oraz ułatwienie przejścia na zdrową i zrównoważoną dietę.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Ograniczenie strat i marnotrawienia żywności.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Zwalczanie fałszowania żywności w łańcuchu dostaw żywności.</a:t>
            </a:r>
          </a:p>
        </p:txBody>
      </p:sp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31650" y="0"/>
            <a:ext cx="91440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OD POLA DO STOŁU</a:t>
            </a:r>
          </a:p>
          <a:p>
            <a:pPr algn="ctr">
              <a:defRPr/>
            </a:pPr>
            <a:r>
              <a:rPr lang="pl-PL" sz="1800" i="1" dirty="0">
                <a:solidFill>
                  <a:srgbClr val="003300"/>
                </a:solidFill>
              </a:rPr>
              <a:t>stworzenie sprawiedliwego, zdrowego i przyjaznego środowisku systemu żywnościowego</a:t>
            </a:r>
          </a:p>
          <a:p>
            <a:pPr algn="ctr">
              <a:defRPr/>
            </a:pPr>
            <a:endParaRPr lang="pl-PL" sz="1100" i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pl-PL" sz="1800" i="1" dirty="0">
                <a:solidFill>
                  <a:srgbClr val="C00000"/>
                </a:solidFill>
              </a:rPr>
              <a:t>~Cele~ </a:t>
            </a:r>
          </a:p>
        </p:txBody>
      </p:sp>
    </p:spTree>
    <p:extLst>
      <p:ext uri="{BB962C8B-B14F-4D97-AF65-F5344CB8AC3E}">
        <p14:creationId xmlns:p14="http://schemas.microsoft.com/office/powerpoint/2010/main" val="162014443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19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2400" dirty="0">
                <a:solidFill>
                  <a:srgbClr val="003300"/>
                </a:solidFill>
              </a:rPr>
              <a:t>OCHRONA I ODBUDOWA EKOSYSTEMÓW I BIORÓŻNORODNOŚCI</a:t>
            </a:r>
          </a:p>
          <a:p>
            <a:pPr algn="ctr">
              <a:defRPr/>
            </a:pPr>
            <a:endParaRPr lang="pl-PL" sz="2400" i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pl-PL" sz="1800" i="1" dirty="0">
                <a:solidFill>
                  <a:srgbClr val="C00000"/>
                </a:solidFill>
              </a:rPr>
              <a:t>~Założenia~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0" y="6519446"/>
            <a:ext cx="4788024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0" dirty="0"/>
              <a:t>Źródło: Komisja Europejska </a:t>
            </a:r>
            <a:r>
              <a:rPr lang="pl-PL" sz="1200" b="0" i="1" dirty="0"/>
              <a:t>COM (2019) 640 </a:t>
            </a:r>
            <a:r>
              <a:rPr lang="pl-PL" sz="1200" b="0" i="1" dirty="0" err="1"/>
              <a:t>final</a:t>
            </a:r>
            <a:endParaRPr lang="pl-PL" sz="1200" b="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650" y="1340768"/>
            <a:ext cx="91123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Ekosystemy pełnią niezbędne funkcje, zapewniając żywność, słodką wodę, czyste powietrze i schronienie.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 strategii na rzecz bioróżnorodności zostaną wskazane szczególne środki umożliwiające realizację zakładanych zamierzeń.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Wszystkie unijne polityki powinny się przyczyniać do zachowania i odbudowy kapitału naturalnego Europy.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 wyniku zmiany klimatu ekosystemy leśne znalazły się pod presją, która stale rośnie. </a:t>
            </a:r>
            <a: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  <a:t>Aby UE mogła osiągnąć neutralność klimatyczną i zdrowe środowisko naturalne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, należy poprawić jakość obszarów leśnych w UE i zwiększyć ich powierzchnię.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Do głównych celów nowej strategii leśnej UE należeć będzie skuteczne zalesianie oraz ochrona i rekultywacja lasów w Europie.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28" y="4843368"/>
            <a:ext cx="4427984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1765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e tekstowe 6"/>
          <p:cNvSpPr txBox="1">
            <a:spLocks noChangeArrowheads="1"/>
          </p:cNvSpPr>
          <p:nvPr/>
        </p:nvSpPr>
        <p:spPr bwMode="auto">
          <a:xfrm>
            <a:off x="-1627" y="-579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dirty="0">
                <a:solidFill>
                  <a:srgbClr val="003300"/>
                </a:solidFill>
              </a:rPr>
              <a:t>M</a:t>
            </a:r>
            <a:r>
              <a:rPr lang="pl-PL" b="1" dirty="0">
                <a:solidFill>
                  <a:srgbClr val="003300"/>
                </a:solidFill>
              </a:rPr>
              <a:t>echanizmy oddziaływania WPR na środowisko</a:t>
            </a: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467544" y="836712"/>
            <a:ext cx="8136904" cy="554461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50800" cap="sq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lipsa 3"/>
          <p:cNvSpPr/>
          <p:nvPr/>
        </p:nvSpPr>
        <p:spPr bwMode="auto">
          <a:xfrm>
            <a:off x="3815916" y="2937294"/>
            <a:ext cx="1440160" cy="735747"/>
          </a:xfrm>
          <a:prstGeom prst="ellipse">
            <a:avLst/>
          </a:prstGeom>
          <a:gradFill>
            <a:gsLst>
              <a:gs pos="49000">
                <a:srgbClr val="009900"/>
              </a:gs>
              <a:gs pos="97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pl-PL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3608" y="1840077"/>
            <a:ext cx="2232248" cy="584775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Zmiany organizacyjne i strukturalne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868144" y="1840074"/>
            <a:ext cx="2232248" cy="584775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Zmiany intensywności i efektywności produkcji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067944" y="30357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</a:rPr>
              <a:t>WPR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043608" y="4655438"/>
            <a:ext cx="2232248" cy="584775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Działania                            pro-środowiskowe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491880" y="4653871"/>
            <a:ext cx="2232248" cy="584775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/>
              <a:t>Ograniczenia i wymogi</a:t>
            </a:r>
          </a:p>
          <a:p>
            <a:pPr algn="just"/>
            <a:endParaRPr lang="pl-PL" sz="16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940152" y="4644070"/>
            <a:ext cx="2232248" cy="584775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Wzrost poziomu wiedzy</a:t>
            </a:r>
          </a:p>
        </p:txBody>
      </p:sp>
      <p:sp>
        <p:nvSpPr>
          <p:cNvPr id="11" name="Strzałka w górę 10"/>
          <p:cNvSpPr/>
          <p:nvPr/>
        </p:nvSpPr>
        <p:spPr bwMode="auto">
          <a:xfrm rot="19148697">
            <a:off x="3415905" y="2356362"/>
            <a:ext cx="230369" cy="861023"/>
          </a:xfrm>
          <a:prstGeom prst="upArrow">
            <a:avLst/>
          </a:prstGeom>
          <a:gradFill>
            <a:gsLst>
              <a:gs pos="49000">
                <a:srgbClr val="0099FF"/>
              </a:gs>
              <a:gs pos="97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</a:gra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Strzałka w górę 17"/>
          <p:cNvSpPr/>
          <p:nvPr/>
        </p:nvSpPr>
        <p:spPr bwMode="auto">
          <a:xfrm rot="10800000">
            <a:off x="4436814" y="3737703"/>
            <a:ext cx="225511" cy="852192"/>
          </a:xfrm>
          <a:prstGeom prst="upArrow">
            <a:avLst/>
          </a:prstGeom>
          <a:gradFill>
            <a:gsLst>
              <a:gs pos="49000">
                <a:srgbClr val="0099FF"/>
              </a:gs>
              <a:gs pos="97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</a:gra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Strzałka w górę 18"/>
          <p:cNvSpPr/>
          <p:nvPr/>
        </p:nvSpPr>
        <p:spPr bwMode="auto">
          <a:xfrm rot="13273374">
            <a:off x="3369970" y="3417619"/>
            <a:ext cx="243820" cy="1251989"/>
          </a:xfrm>
          <a:prstGeom prst="upArrow">
            <a:avLst/>
          </a:prstGeom>
          <a:gradFill>
            <a:gsLst>
              <a:gs pos="49000">
                <a:srgbClr val="0099FF"/>
              </a:gs>
              <a:gs pos="97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</a:gra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Strzałka w górę 19"/>
          <p:cNvSpPr/>
          <p:nvPr/>
        </p:nvSpPr>
        <p:spPr bwMode="auto">
          <a:xfrm rot="2753471">
            <a:off x="5419734" y="2337339"/>
            <a:ext cx="225511" cy="852192"/>
          </a:xfrm>
          <a:prstGeom prst="upArrow">
            <a:avLst/>
          </a:prstGeom>
          <a:gradFill>
            <a:gsLst>
              <a:gs pos="49000">
                <a:srgbClr val="0099FF"/>
              </a:gs>
              <a:gs pos="97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</a:gra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Strzałka w górę 20"/>
          <p:cNvSpPr/>
          <p:nvPr/>
        </p:nvSpPr>
        <p:spPr bwMode="auto">
          <a:xfrm rot="8274783">
            <a:off x="5501826" y="3412719"/>
            <a:ext cx="243820" cy="1251989"/>
          </a:xfrm>
          <a:prstGeom prst="upArrow">
            <a:avLst/>
          </a:prstGeom>
          <a:gradFill>
            <a:gsLst>
              <a:gs pos="49000">
                <a:srgbClr val="0099FF"/>
              </a:gs>
              <a:gs pos="97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</a:gra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92477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lo.jpg" descr="D:\PIOTREK\IUNG\SIW\powerpoint\tl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3165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3200" dirty="0">
                <a:solidFill>
                  <a:srgbClr val="003300"/>
                </a:solidFill>
              </a:rPr>
              <a:t>Schemat zielonej architektury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6877"/>
            <a:ext cx="9088742" cy="51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1650" y="6519446"/>
            <a:ext cx="4139951" cy="3385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0" dirty="0"/>
              <a:t>Źródło: Ministerstwo Rolnictwa i Rozwoju Wsi</a:t>
            </a:r>
          </a:p>
        </p:txBody>
      </p:sp>
    </p:spTree>
    <p:extLst>
      <p:ext uri="{BB962C8B-B14F-4D97-AF65-F5344CB8AC3E}">
        <p14:creationId xmlns:p14="http://schemas.microsoft.com/office/powerpoint/2010/main" val="3847074880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Right"/>
          <a:lightRig rig="legacyHarsh3" dir="t"/>
        </a:scene3d>
        <a:sp3d extrusionH="100000" prstMaterial="legacyMatte">
          <a:bevelT w="13500" h="13500" prst="angle"/>
          <a:bevelB w="13500" h="13500" prst="angle"/>
          <a:extrusionClr>
            <a:srgbClr val="663300"/>
          </a:extrusionClr>
        </a:sp3d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algn="ctr">
          <a:spcAft>
            <a:spcPts val="0"/>
          </a:spcAft>
          <a:defRPr dirty="0">
            <a:solidFill>
              <a:srgbClr val="FF0000"/>
            </a:solidFill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Right"/>
          <a:lightRig rig="legacyHarsh3" dir="t"/>
        </a:scene3d>
        <a:sp3d extrusionH="100000" prstMaterial="legacyMatte">
          <a:bevelT w="13500" h="13500" prst="angle"/>
          <a:bevelB w="13500" h="13500" prst="angle"/>
          <a:extrusionClr>
            <a:srgbClr val="6633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25989</TotalTime>
  <Words>1245</Words>
  <Application>Microsoft Office PowerPoint</Application>
  <PresentationFormat>Pokaz na ekranie (4:3)</PresentationFormat>
  <Paragraphs>142</Paragraphs>
  <Slides>20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Projekt domyślny</vt:lpstr>
      <vt:lpstr>6_Motyw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IUNG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ZNACZENIE  OCENY EKONOMICZNEJ  W BADANIACH ROLNICZYCH</dc:title>
  <dc:creator>Andrzej Madej</dc:creator>
  <cp:lastModifiedBy>Mariusz Matyka</cp:lastModifiedBy>
  <cp:revision>781</cp:revision>
  <cp:lastPrinted>2020-09-09T06:37:58Z</cp:lastPrinted>
  <dcterms:created xsi:type="dcterms:W3CDTF">2004-12-27T14:30:29Z</dcterms:created>
  <dcterms:modified xsi:type="dcterms:W3CDTF">2022-05-09T17:41:08Z</dcterms:modified>
</cp:coreProperties>
</file>