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95" r:id="rId3"/>
    <p:sldId id="276" r:id="rId4"/>
    <p:sldId id="405" r:id="rId5"/>
    <p:sldId id="403" r:id="rId6"/>
    <p:sldId id="309" r:id="rId7"/>
    <p:sldId id="393" r:id="rId8"/>
    <p:sldId id="280" r:id="rId9"/>
    <p:sldId id="404" r:id="rId10"/>
    <p:sldId id="298" r:id="rId11"/>
    <p:sldId id="294" r:id="rId12"/>
    <p:sldId id="299" r:id="rId13"/>
    <p:sldId id="392" r:id="rId14"/>
    <p:sldId id="260" r:id="rId15"/>
    <p:sldId id="290" r:id="rId16"/>
    <p:sldId id="394" r:id="rId17"/>
    <p:sldId id="396" r:id="rId18"/>
    <p:sldId id="398" r:id="rId19"/>
    <p:sldId id="397" r:id="rId20"/>
    <p:sldId id="40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008000"/>
    <a:srgbClr val="00682C"/>
    <a:srgbClr val="00A42C"/>
    <a:srgbClr val="006A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3" d="100"/>
        <a:sy n="123" d="100"/>
      </p:scale>
      <p:origin x="0" y="-15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image" Target="../media/image16.emf"/><Relationship Id="rId4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21F83-90A6-4826-A5AD-CDDD164BBF54}" type="datetimeFigureOut">
              <a:rPr lang="pl-PL" smtClean="0"/>
              <a:t>10.05.2022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83ED4-0CBA-41F7-900B-A609A5C32F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6294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3A3F334-3BA3-41EC-B549-E2956B130781}" type="slidenum">
              <a:rPr lang="pl-PL" altLang="pl-PL" smtClean="0"/>
              <a:pPr eaLnBrk="1" hangingPunct="1">
                <a:spcBef>
                  <a:spcPct val="0"/>
                </a:spcBef>
              </a:pPr>
              <a:t>6</a:t>
            </a:fld>
            <a:endParaRPr lang="pl-PL" altLang="pl-PL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75232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 PREZENTA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a 16">
            <a:extLst>
              <a:ext uri="{FF2B5EF4-FFF2-40B4-BE49-F238E27FC236}">
                <a16:creationId xmlns:a16="http://schemas.microsoft.com/office/drawing/2014/main" id="{01EE5084-7F1D-4BB4-AF1A-6415B82CD6CE}"/>
              </a:ext>
            </a:extLst>
          </p:cNvPr>
          <p:cNvGrpSpPr/>
          <p:nvPr userDrawn="1"/>
        </p:nvGrpSpPr>
        <p:grpSpPr>
          <a:xfrm>
            <a:off x="0" y="3990737"/>
            <a:ext cx="12206715" cy="1901581"/>
            <a:chOff x="-6006" y="3757874"/>
            <a:chExt cx="12206715" cy="1901581"/>
          </a:xfrm>
        </p:grpSpPr>
        <p:pic>
          <p:nvPicPr>
            <p:cNvPr id="9" name="Obraz 8">
              <a:extLst>
                <a:ext uri="{FF2B5EF4-FFF2-40B4-BE49-F238E27FC236}">
                  <a16:creationId xmlns:a16="http://schemas.microsoft.com/office/drawing/2014/main" id="{7EC11FB2-44BA-439B-99AF-644E7328083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2503" t="6721" r="78165" b="58166"/>
            <a:stretch/>
          </p:blipFill>
          <p:spPr>
            <a:xfrm>
              <a:off x="4102545" y="3761191"/>
              <a:ext cx="2255124" cy="1898264"/>
            </a:xfrm>
            <a:prstGeom prst="rect">
              <a:avLst/>
            </a:prstGeom>
          </p:spPr>
        </p:pic>
        <p:pic>
          <p:nvPicPr>
            <p:cNvPr id="10" name="Obraz 9">
              <a:extLst>
                <a:ext uri="{FF2B5EF4-FFF2-40B4-BE49-F238E27FC236}">
                  <a16:creationId xmlns:a16="http://schemas.microsoft.com/office/drawing/2014/main" id="{03E9E7D3-BCD6-4D4D-A0F6-8B64A13FBD4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5661" t="14717" r="72054" b="5032"/>
            <a:stretch/>
          </p:blipFill>
          <p:spPr>
            <a:xfrm>
              <a:off x="-6006" y="3759434"/>
              <a:ext cx="937991" cy="1900021"/>
            </a:xfrm>
            <a:prstGeom prst="rect">
              <a:avLst/>
            </a:prstGeom>
          </p:spPr>
        </p:pic>
        <p:pic>
          <p:nvPicPr>
            <p:cNvPr id="11" name="Obraz 10">
              <a:extLst>
                <a:ext uri="{FF2B5EF4-FFF2-40B4-BE49-F238E27FC236}">
                  <a16:creationId xmlns:a16="http://schemas.microsoft.com/office/drawing/2014/main" id="{49314D1E-73AD-4793-8DCA-63B3F777556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42382" t="30566" r="35256" b="21635"/>
            <a:stretch/>
          </p:blipFill>
          <p:spPr>
            <a:xfrm>
              <a:off x="6357670" y="3757874"/>
              <a:ext cx="1581609" cy="1901581"/>
            </a:xfrm>
            <a:prstGeom prst="rect">
              <a:avLst/>
            </a:prstGeom>
          </p:spPr>
        </p:pic>
        <p:pic>
          <p:nvPicPr>
            <p:cNvPr id="12" name="Obraz 11">
              <a:extLst>
                <a:ext uri="{FF2B5EF4-FFF2-40B4-BE49-F238E27FC236}">
                  <a16:creationId xmlns:a16="http://schemas.microsoft.com/office/drawing/2014/main" id="{FD0B78B2-6453-41A6-ABFE-A0E1F587630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56697" t="14717" r="24010" b="5032"/>
            <a:stretch/>
          </p:blipFill>
          <p:spPr>
            <a:xfrm>
              <a:off x="11388725" y="3763032"/>
              <a:ext cx="811984" cy="1896423"/>
            </a:xfrm>
            <a:prstGeom prst="rect">
              <a:avLst/>
            </a:prstGeom>
          </p:spPr>
        </p:pic>
        <p:pic>
          <p:nvPicPr>
            <p:cNvPr id="13" name="Picture 1">
              <a:extLst>
                <a:ext uri="{FF2B5EF4-FFF2-40B4-BE49-F238E27FC236}">
                  <a16:creationId xmlns:a16="http://schemas.microsoft.com/office/drawing/2014/main" id="{0EDA29E8-A94A-47EC-9C71-D9A3B46F718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79" r="14830"/>
            <a:stretch/>
          </p:blipFill>
          <p:spPr bwMode="auto">
            <a:xfrm>
              <a:off x="9528229" y="3761188"/>
              <a:ext cx="1860496" cy="1898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" name="Obraz 13">
              <a:extLst>
                <a:ext uri="{FF2B5EF4-FFF2-40B4-BE49-F238E27FC236}">
                  <a16:creationId xmlns:a16="http://schemas.microsoft.com/office/drawing/2014/main" id="{CDB744AD-2A06-464C-8018-D1B356E8687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54" t="19205" r="1570" b="20515"/>
            <a:stretch/>
          </p:blipFill>
          <p:spPr>
            <a:xfrm>
              <a:off x="7939279" y="3761190"/>
              <a:ext cx="1668874" cy="1898265"/>
            </a:xfrm>
            <a:prstGeom prst="rect">
              <a:avLst/>
            </a:prstGeom>
          </p:spPr>
        </p:pic>
        <p:pic>
          <p:nvPicPr>
            <p:cNvPr id="15" name="Obraz 14">
              <a:extLst>
                <a:ext uri="{FF2B5EF4-FFF2-40B4-BE49-F238E27FC236}">
                  <a16:creationId xmlns:a16="http://schemas.microsoft.com/office/drawing/2014/main" id="{BDF20C00-EA71-4EB4-9F1A-5EF3BEF44CC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25283" t="60287" r="50165" b="7959"/>
            <a:stretch/>
          </p:blipFill>
          <p:spPr>
            <a:xfrm>
              <a:off x="931985" y="3758946"/>
              <a:ext cx="3170560" cy="1900509"/>
            </a:xfrm>
            <a:prstGeom prst="rect">
              <a:avLst/>
            </a:prstGeom>
          </p:spPr>
        </p:pic>
      </p:grpSp>
      <p:sp>
        <p:nvSpPr>
          <p:cNvPr id="19" name="Symbol zastępczy tekstu 18">
            <a:extLst>
              <a:ext uri="{FF2B5EF4-FFF2-40B4-BE49-F238E27FC236}">
                <a16:creationId xmlns:a16="http://schemas.microsoft.com/office/drawing/2014/main" id="{6B4903EE-1844-45C8-B5F2-AAA4D1A2A3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3275" y="2382760"/>
            <a:ext cx="10585451" cy="832138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 b="1" cap="none" baseline="0"/>
            </a:lvl1pPr>
          </a:lstStyle>
          <a:p>
            <a:pPr lvl="0"/>
            <a:r>
              <a:rPr lang="pl-PL" dirty="0"/>
              <a:t>Tytuł prezentacji</a:t>
            </a:r>
          </a:p>
        </p:txBody>
      </p:sp>
      <p:sp>
        <p:nvSpPr>
          <p:cNvPr id="22" name="Symbol zastępczy tekstu 18">
            <a:extLst>
              <a:ext uri="{FF2B5EF4-FFF2-40B4-BE49-F238E27FC236}">
                <a16:creationId xmlns:a16="http://schemas.microsoft.com/office/drawing/2014/main" id="{39745F6F-0705-45E6-B91D-6E674E45C7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329671"/>
            <a:ext cx="10585451" cy="546293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pl-PL" dirty="0"/>
              <a:t>Podtytuł, Informacje dodatkowe</a:t>
            </a:r>
          </a:p>
        </p:txBody>
      </p:sp>
      <p:sp>
        <p:nvSpPr>
          <p:cNvPr id="16" name="Symbol zastępczy tekstu 18">
            <a:extLst>
              <a:ext uri="{FF2B5EF4-FFF2-40B4-BE49-F238E27FC236}">
                <a16:creationId xmlns:a16="http://schemas.microsoft.com/office/drawing/2014/main" id="{14C66AE1-A647-4BD0-87A4-F7B19ECE9A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6190380"/>
            <a:ext cx="5292726" cy="481091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cap="all" baseline="0"/>
            </a:lvl1pPr>
          </a:lstStyle>
          <a:p>
            <a:pPr lvl="0"/>
            <a:r>
              <a:rPr lang="pl-PL" dirty="0"/>
              <a:t>Prelegent</a:t>
            </a:r>
          </a:p>
        </p:txBody>
      </p:sp>
      <p:sp>
        <p:nvSpPr>
          <p:cNvPr id="18" name="Symbol zastępczy tekstu 18">
            <a:extLst>
              <a:ext uri="{FF2B5EF4-FFF2-40B4-BE49-F238E27FC236}">
                <a16:creationId xmlns:a16="http://schemas.microsoft.com/office/drawing/2014/main" id="{6B90F170-F371-4A5E-B61F-179A3FFC0F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4862" y="6200775"/>
            <a:ext cx="5291137" cy="481091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cap="all" baseline="0"/>
            </a:lvl1pPr>
          </a:lstStyle>
          <a:p>
            <a:pPr lvl="0"/>
            <a:r>
              <a:rPr lang="pl-PL" dirty="0"/>
              <a:t>Data, Miejscowość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ADF4E41-326E-4989-A816-B74348EA44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64"/>
          <a:stretch/>
        </p:blipFill>
        <p:spPr>
          <a:xfrm>
            <a:off x="7400040" y="0"/>
            <a:ext cx="4526702" cy="237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165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+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33C864-E638-40A7-995C-A78D620CC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9FB1000-AF65-4666-BBF2-265940B33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09CEC-B910-4F54-93D2-6FB663FDF22F}" type="datetimeFigureOut">
              <a:rPr lang="en-GB" smtClean="0"/>
              <a:t>10/05/2022</a:t>
            </a:fld>
            <a:endParaRPr lang="en-GB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F25FFD4-EF30-4BD3-B054-50F5CAE1C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B9D5431-0353-49B4-A175-D0C5010C4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7753B-33E8-4EBA-97BA-05741B4845B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ymbol zastępczy tabeli 6">
            <a:extLst>
              <a:ext uri="{FF2B5EF4-FFF2-40B4-BE49-F238E27FC236}">
                <a16:creationId xmlns:a16="http://schemas.microsoft.com/office/drawing/2014/main" id="{5563FE87-DE4E-468A-83FF-AF9CF3B536C6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04863" y="1304925"/>
            <a:ext cx="10585450" cy="4895850"/>
          </a:xfrm>
        </p:spPr>
        <p:txBody>
          <a:bodyPr/>
          <a:lstStyle/>
          <a:p>
            <a:r>
              <a:rPr lang="pl-PL"/>
              <a:t>Kliknij ikonę, aby dodać tabelę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066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ZIAŁ + BIAŁE TŁ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159BA38D-CBFD-4177-A10A-C497C46DA078}"/>
              </a:ext>
            </a:extLst>
          </p:cNvPr>
          <p:cNvCxnSpPr/>
          <p:nvPr userDrawn="1"/>
        </p:nvCxnSpPr>
        <p:spPr>
          <a:xfrm flipH="1">
            <a:off x="828000" y="4506125"/>
            <a:ext cx="10548000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Symbol zastępczy tekstu 18">
            <a:extLst>
              <a:ext uri="{FF2B5EF4-FFF2-40B4-BE49-F238E27FC236}">
                <a16:creationId xmlns:a16="http://schemas.microsoft.com/office/drawing/2014/main" id="{05767C7C-CB2B-4C48-9482-BF13BB22C8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8000" y="3681481"/>
            <a:ext cx="10548000" cy="832139"/>
          </a:xfrm>
        </p:spPr>
        <p:txBody>
          <a:bodyPr anchor="ctr">
            <a:noAutofit/>
          </a:bodyPr>
          <a:lstStyle>
            <a:lvl1pPr marL="176213" indent="0" algn="l">
              <a:buNone/>
              <a:defRPr sz="4400" b="1" cap="none" baseline="0"/>
            </a:lvl1pPr>
          </a:lstStyle>
          <a:p>
            <a:pPr lvl="0"/>
            <a:r>
              <a:rPr lang="pl-PL" dirty="0"/>
              <a:t>Tytuł rozdziału</a:t>
            </a:r>
          </a:p>
        </p:txBody>
      </p:sp>
      <p:sp>
        <p:nvSpPr>
          <p:cNvPr id="11" name="Symbol zastępczy tekstu 18">
            <a:extLst>
              <a:ext uri="{FF2B5EF4-FFF2-40B4-BE49-F238E27FC236}">
                <a16:creationId xmlns:a16="http://schemas.microsoft.com/office/drawing/2014/main" id="{43BDF1E6-0598-41B4-912D-833DD24B0A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8000" y="4626966"/>
            <a:ext cx="10548000" cy="832138"/>
          </a:xfrm>
        </p:spPr>
        <p:txBody>
          <a:bodyPr anchor="ctr">
            <a:noAutofit/>
          </a:bodyPr>
          <a:lstStyle>
            <a:lvl1pPr marL="176213" indent="0" algn="l">
              <a:buNone/>
              <a:defRPr sz="2400"/>
            </a:lvl1pPr>
          </a:lstStyle>
          <a:p>
            <a:pPr lvl="0"/>
            <a:r>
              <a:rPr lang="pl-PL" dirty="0"/>
              <a:t>Podtytuł rozdziału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5C1ABE6-10D1-4D2B-8733-398DC1DD75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64"/>
          <a:stretch/>
        </p:blipFill>
        <p:spPr>
          <a:xfrm>
            <a:off x="9410226" y="1"/>
            <a:ext cx="2516516" cy="131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67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ZIAŁ + ZIELONE TŁO">
    <p:bg>
      <p:bgPr>
        <a:solidFill>
          <a:srgbClr val="006A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159BA38D-CBFD-4177-A10A-C497C46DA078}"/>
              </a:ext>
            </a:extLst>
          </p:cNvPr>
          <p:cNvCxnSpPr/>
          <p:nvPr userDrawn="1"/>
        </p:nvCxnSpPr>
        <p:spPr>
          <a:xfrm flipH="1">
            <a:off x="828000" y="4506125"/>
            <a:ext cx="10548000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Symbol zastępczy tekstu 18">
            <a:extLst>
              <a:ext uri="{FF2B5EF4-FFF2-40B4-BE49-F238E27FC236}">
                <a16:creationId xmlns:a16="http://schemas.microsoft.com/office/drawing/2014/main" id="{05767C7C-CB2B-4C48-9482-BF13BB22C8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8000" y="3681481"/>
            <a:ext cx="10548000" cy="832139"/>
          </a:xfrm>
        </p:spPr>
        <p:txBody>
          <a:bodyPr anchor="ctr">
            <a:noAutofit/>
          </a:bodyPr>
          <a:lstStyle>
            <a:lvl1pPr marL="176213" indent="0" algn="l">
              <a:buNone/>
              <a:defRPr sz="40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Tytuł rozdziału</a:t>
            </a:r>
          </a:p>
        </p:txBody>
      </p:sp>
      <p:sp>
        <p:nvSpPr>
          <p:cNvPr id="11" name="Symbol zastępczy tekstu 18">
            <a:extLst>
              <a:ext uri="{FF2B5EF4-FFF2-40B4-BE49-F238E27FC236}">
                <a16:creationId xmlns:a16="http://schemas.microsoft.com/office/drawing/2014/main" id="{43BDF1E6-0598-41B4-912D-833DD24B0A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8000" y="4626966"/>
            <a:ext cx="10548000" cy="832138"/>
          </a:xfrm>
        </p:spPr>
        <p:txBody>
          <a:bodyPr anchor="ctr">
            <a:noAutofit/>
          </a:bodyPr>
          <a:lstStyle>
            <a:lvl1pPr marL="176213" indent="0" algn="l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Podtytuł rozdziału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F767423F-27FB-4365-8DC3-F786FE1312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64"/>
          <a:stretch/>
        </p:blipFill>
        <p:spPr>
          <a:xfrm>
            <a:off x="9410226" y="9428"/>
            <a:ext cx="2516516" cy="131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6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+ PODPUNKTY + OBRA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77B6CE-0716-4587-BE25-D419C892E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78637281-033D-4362-95AF-FE156C8AD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09CEC-B910-4F54-93D2-6FB663FDF22F}" type="datetimeFigureOut">
              <a:rPr lang="en-GB" smtClean="0"/>
              <a:t>10/05/2022</a:t>
            </a:fld>
            <a:endParaRPr lang="en-GB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AE01D61-61DE-4D7F-BD5D-74CD530C2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4105F93-828E-43DA-B923-DC6302E64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7753B-33E8-4EBA-97BA-05741B4845B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89FDCEAF-58F9-4274-90DB-BE5173D0B2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3277" y="1473202"/>
            <a:ext cx="5188092" cy="472757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 dirty="0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EB012CA-4C41-4100-8E52-D0A7C16E68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3000" y="1473202"/>
            <a:ext cx="5165725" cy="4727575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166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YTUŁ + 2X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1E834D-0227-443C-B551-10141D1E2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B411CB9-1DA2-4762-9AE1-99D4595426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04925"/>
            <a:ext cx="5181600" cy="48720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C3F0201-8B65-4C26-9D24-D3C39182DF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04925"/>
            <a:ext cx="5181600" cy="48720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 dirty="0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E272703-1E1A-4A92-950F-CA7138EE4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09CEC-B910-4F54-93D2-6FB663FDF22F}" type="datetimeFigureOut">
              <a:rPr lang="en-GB" smtClean="0"/>
              <a:t>10/05/2022</a:t>
            </a:fld>
            <a:endParaRPr lang="en-GB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14331EF-2F8C-4643-AAC8-B63069900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38F4815-4284-4BE5-A28F-07945223C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7753B-33E8-4EBA-97BA-05741B484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39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YTUŁ + 2X TEKST Z NAGŁÓW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C4A407-EEA7-4AC5-8C9C-42284B4F7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365126"/>
            <a:ext cx="8126791" cy="795338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87C8D8B-A892-4632-B81A-9020B8679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958" y="1304925"/>
            <a:ext cx="5157787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538F568-F790-4934-8741-B942F1ADED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273298"/>
            <a:ext cx="5157787" cy="391636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B650602-B70E-4E9C-A3A4-8E4D8C8F81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3370" y="1304925"/>
            <a:ext cx="5183188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C66B5D0-75B8-41E4-AE89-0375486B08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273298"/>
            <a:ext cx="5183188" cy="391636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 dirty="0"/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62849B20-F63F-4460-A7AC-550DF2239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09CEC-B910-4F54-93D2-6FB663FDF22F}" type="datetimeFigureOut">
              <a:rPr lang="en-GB" smtClean="0"/>
              <a:t>10/05/2022</a:t>
            </a:fld>
            <a:endParaRPr lang="en-GB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F5328A2B-1391-44CC-898A-CF2C63581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890CAF57-518F-449C-A561-F6E0C548E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7753B-33E8-4EBA-97BA-05741B484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156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7867" y="142875"/>
            <a:ext cx="11377084" cy="503238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855133" y="1020764"/>
            <a:ext cx="10972800" cy="5000625"/>
          </a:xfr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07534" y="6203950"/>
            <a:ext cx="8638117" cy="1793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C4E70-728B-4478-9CA3-1AF4B86B1787}" type="datetime1">
              <a:rPr lang="pl-PL"/>
              <a:pPr>
                <a:defRPr/>
              </a:pPr>
              <a:t>10.05.2022</a:t>
            </a:fld>
            <a:endParaRPr lang="de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31800" y="6183313"/>
            <a:ext cx="575733" cy="431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CE50C-5B7C-4C28-8773-3BFDCC45904A}" type="slidenum">
              <a:rPr lang="de-CH" altLang="pl-PL"/>
              <a:pPr>
                <a:defRPr/>
              </a:pPr>
              <a:t>‹#›</a:t>
            </a:fld>
            <a:endParaRPr lang="de-CH" altLang="pl-PL"/>
          </a:p>
        </p:txBody>
      </p:sp>
    </p:spTree>
    <p:extLst>
      <p:ext uri="{BB962C8B-B14F-4D97-AF65-F5344CB8AC3E}">
        <p14:creationId xmlns:p14="http://schemas.microsoft.com/office/powerpoint/2010/main" val="4256198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B934-A918-4FCB-89E5-FB407783FFE3}" type="datetimeFigureOut">
              <a:rPr lang="pl-PL" smtClean="0"/>
              <a:t>10.05.2022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1CB0-77D9-4012-AE91-B039A0ACE3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535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 PREZENTACJI + MAŁ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a 16">
            <a:extLst>
              <a:ext uri="{FF2B5EF4-FFF2-40B4-BE49-F238E27FC236}">
                <a16:creationId xmlns:a16="http://schemas.microsoft.com/office/drawing/2014/main" id="{01EE5084-7F1D-4BB4-AF1A-6415B82CD6CE}"/>
              </a:ext>
            </a:extLst>
          </p:cNvPr>
          <p:cNvGrpSpPr/>
          <p:nvPr userDrawn="1"/>
        </p:nvGrpSpPr>
        <p:grpSpPr>
          <a:xfrm>
            <a:off x="0" y="3990737"/>
            <a:ext cx="12206715" cy="1901581"/>
            <a:chOff x="-6006" y="3757874"/>
            <a:chExt cx="12206715" cy="1901581"/>
          </a:xfrm>
        </p:grpSpPr>
        <p:pic>
          <p:nvPicPr>
            <p:cNvPr id="9" name="Obraz 8">
              <a:extLst>
                <a:ext uri="{FF2B5EF4-FFF2-40B4-BE49-F238E27FC236}">
                  <a16:creationId xmlns:a16="http://schemas.microsoft.com/office/drawing/2014/main" id="{7EC11FB2-44BA-439B-99AF-644E7328083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2503" t="6721" r="78165" b="58166"/>
            <a:stretch/>
          </p:blipFill>
          <p:spPr>
            <a:xfrm>
              <a:off x="4102545" y="3761191"/>
              <a:ext cx="2255124" cy="1898264"/>
            </a:xfrm>
            <a:prstGeom prst="rect">
              <a:avLst/>
            </a:prstGeom>
          </p:spPr>
        </p:pic>
        <p:pic>
          <p:nvPicPr>
            <p:cNvPr id="10" name="Obraz 9">
              <a:extLst>
                <a:ext uri="{FF2B5EF4-FFF2-40B4-BE49-F238E27FC236}">
                  <a16:creationId xmlns:a16="http://schemas.microsoft.com/office/drawing/2014/main" id="{03E9E7D3-BCD6-4D4D-A0F6-8B64A13FBD4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5661" t="14717" r="72054" b="5032"/>
            <a:stretch/>
          </p:blipFill>
          <p:spPr>
            <a:xfrm>
              <a:off x="-6006" y="3759434"/>
              <a:ext cx="937991" cy="1900021"/>
            </a:xfrm>
            <a:prstGeom prst="rect">
              <a:avLst/>
            </a:prstGeom>
          </p:spPr>
        </p:pic>
        <p:pic>
          <p:nvPicPr>
            <p:cNvPr id="11" name="Obraz 10">
              <a:extLst>
                <a:ext uri="{FF2B5EF4-FFF2-40B4-BE49-F238E27FC236}">
                  <a16:creationId xmlns:a16="http://schemas.microsoft.com/office/drawing/2014/main" id="{49314D1E-73AD-4793-8DCA-63B3F777556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42382" t="30566" r="35256" b="21635"/>
            <a:stretch/>
          </p:blipFill>
          <p:spPr>
            <a:xfrm>
              <a:off x="6357670" y="3757874"/>
              <a:ext cx="1581609" cy="1901581"/>
            </a:xfrm>
            <a:prstGeom prst="rect">
              <a:avLst/>
            </a:prstGeom>
          </p:spPr>
        </p:pic>
        <p:pic>
          <p:nvPicPr>
            <p:cNvPr id="12" name="Obraz 11">
              <a:extLst>
                <a:ext uri="{FF2B5EF4-FFF2-40B4-BE49-F238E27FC236}">
                  <a16:creationId xmlns:a16="http://schemas.microsoft.com/office/drawing/2014/main" id="{FD0B78B2-6453-41A6-ABFE-A0E1F587630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56697" t="14717" r="24010" b="5032"/>
            <a:stretch/>
          </p:blipFill>
          <p:spPr>
            <a:xfrm>
              <a:off x="11388725" y="3763032"/>
              <a:ext cx="811984" cy="1896423"/>
            </a:xfrm>
            <a:prstGeom prst="rect">
              <a:avLst/>
            </a:prstGeom>
          </p:spPr>
        </p:pic>
        <p:pic>
          <p:nvPicPr>
            <p:cNvPr id="13" name="Picture 1">
              <a:extLst>
                <a:ext uri="{FF2B5EF4-FFF2-40B4-BE49-F238E27FC236}">
                  <a16:creationId xmlns:a16="http://schemas.microsoft.com/office/drawing/2014/main" id="{0EDA29E8-A94A-47EC-9C71-D9A3B46F718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79" r="14830"/>
            <a:stretch/>
          </p:blipFill>
          <p:spPr bwMode="auto">
            <a:xfrm>
              <a:off x="9528229" y="3761188"/>
              <a:ext cx="1860496" cy="1898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" name="Obraz 13">
              <a:extLst>
                <a:ext uri="{FF2B5EF4-FFF2-40B4-BE49-F238E27FC236}">
                  <a16:creationId xmlns:a16="http://schemas.microsoft.com/office/drawing/2014/main" id="{CDB744AD-2A06-464C-8018-D1B356E8687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54" t="19205" r="1570" b="20515"/>
            <a:stretch/>
          </p:blipFill>
          <p:spPr>
            <a:xfrm>
              <a:off x="7939279" y="3761190"/>
              <a:ext cx="1668874" cy="1898265"/>
            </a:xfrm>
            <a:prstGeom prst="rect">
              <a:avLst/>
            </a:prstGeom>
          </p:spPr>
        </p:pic>
        <p:pic>
          <p:nvPicPr>
            <p:cNvPr id="15" name="Obraz 14">
              <a:extLst>
                <a:ext uri="{FF2B5EF4-FFF2-40B4-BE49-F238E27FC236}">
                  <a16:creationId xmlns:a16="http://schemas.microsoft.com/office/drawing/2014/main" id="{BDF20C00-EA71-4EB4-9F1A-5EF3BEF44CC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25283" t="60287" r="50165" b="7959"/>
            <a:stretch/>
          </p:blipFill>
          <p:spPr>
            <a:xfrm>
              <a:off x="931985" y="3758946"/>
              <a:ext cx="3170560" cy="1900509"/>
            </a:xfrm>
            <a:prstGeom prst="rect">
              <a:avLst/>
            </a:prstGeom>
          </p:spPr>
        </p:pic>
      </p:grpSp>
      <p:sp>
        <p:nvSpPr>
          <p:cNvPr id="19" name="Symbol zastępczy tekstu 18">
            <a:extLst>
              <a:ext uri="{FF2B5EF4-FFF2-40B4-BE49-F238E27FC236}">
                <a16:creationId xmlns:a16="http://schemas.microsoft.com/office/drawing/2014/main" id="{6B4903EE-1844-45C8-B5F2-AAA4D1A2A3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4863" y="2009216"/>
            <a:ext cx="10585451" cy="1270603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 b="1" cap="none" baseline="0"/>
            </a:lvl1pPr>
          </a:lstStyle>
          <a:p>
            <a:pPr lvl="0"/>
            <a:r>
              <a:rPr lang="pl-PL" dirty="0"/>
              <a:t>Tytuł prezentacji</a:t>
            </a:r>
          </a:p>
        </p:txBody>
      </p:sp>
      <p:sp>
        <p:nvSpPr>
          <p:cNvPr id="22" name="Symbol zastępczy tekstu 18">
            <a:extLst>
              <a:ext uri="{FF2B5EF4-FFF2-40B4-BE49-F238E27FC236}">
                <a16:creationId xmlns:a16="http://schemas.microsoft.com/office/drawing/2014/main" id="{39745F6F-0705-45E6-B91D-6E674E45C7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2" y="3290215"/>
            <a:ext cx="10585451" cy="546293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pl-PL" dirty="0"/>
              <a:t>Podtytuł, Informacje dodatkowe</a:t>
            </a:r>
          </a:p>
        </p:txBody>
      </p:sp>
      <p:sp>
        <p:nvSpPr>
          <p:cNvPr id="16" name="Symbol zastępczy tekstu 18">
            <a:extLst>
              <a:ext uri="{FF2B5EF4-FFF2-40B4-BE49-F238E27FC236}">
                <a16:creationId xmlns:a16="http://schemas.microsoft.com/office/drawing/2014/main" id="{14C66AE1-A647-4BD0-87A4-F7B19ECE9A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6190380"/>
            <a:ext cx="5292726" cy="481091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cap="all" baseline="0"/>
            </a:lvl1pPr>
          </a:lstStyle>
          <a:p>
            <a:pPr lvl="0"/>
            <a:r>
              <a:rPr lang="pl-PL" dirty="0"/>
              <a:t>Prelegent</a:t>
            </a:r>
          </a:p>
        </p:txBody>
      </p:sp>
      <p:sp>
        <p:nvSpPr>
          <p:cNvPr id="18" name="Symbol zastępczy tekstu 18">
            <a:extLst>
              <a:ext uri="{FF2B5EF4-FFF2-40B4-BE49-F238E27FC236}">
                <a16:creationId xmlns:a16="http://schemas.microsoft.com/office/drawing/2014/main" id="{6B90F170-F371-4A5E-B61F-179A3FFC0F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4862" y="6200775"/>
            <a:ext cx="5291137" cy="481091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cap="all" baseline="0"/>
            </a:lvl1pPr>
          </a:lstStyle>
          <a:p>
            <a:pPr lvl="0"/>
            <a:r>
              <a:rPr lang="pl-PL" dirty="0"/>
              <a:t>Data, Miejscowość</a:t>
            </a:r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7269780C-946A-4271-B58F-3D975B92E7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64"/>
          <a:stretch/>
        </p:blipFill>
        <p:spPr>
          <a:xfrm>
            <a:off x="8389852" y="0"/>
            <a:ext cx="3376631" cy="176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363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+ PODPUNKTY Wresja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CAF9B6-90DC-4755-8199-4C3D34FC5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E9056FB-10C9-47A6-A1DB-6D845DE29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CD7FDDF-A835-46FB-A8D2-211308BF2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09CEC-B910-4F54-93D2-6FB663FDF22F}" type="datetimeFigureOut">
              <a:rPr lang="en-GB" smtClean="0"/>
              <a:t>10/05/2022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FA5D9BF-8445-4D46-B45A-4F77741CE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4B82F2C-A17B-4BDD-9A6D-44D817C1D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7753B-33E8-4EBA-97BA-05741B484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341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+ PODPUNKTY Wresja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CAF9B6-90DC-4755-8199-4C3D34FC5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E9056FB-10C9-47A6-A1DB-6D845DE29E9D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00682C"/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CD7FDDF-A835-46FB-A8D2-211308BF2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09CEC-B910-4F54-93D2-6FB663FDF22F}" type="datetimeFigureOut">
              <a:rPr lang="en-GB" smtClean="0"/>
              <a:t>10/05/2022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FA5D9BF-8445-4D46-B45A-4F77741CE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4B82F2C-A17B-4BDD-9A6D-44D817C1D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7753B-33E8-4EBA-97BA-05741B484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639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+ PODTYTUŁ + PODPUNKTY Wresja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CAF9B6-90DC-4755-8199-4C3D34FC5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E9056FB-10C9-47A6-A1DB-6D845DE29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0687"/>
            <a:ext cx="10548000" cy="4290086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CD7FDDF-A835-46FB-A8D2-211308BF2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09CEC-B910-4F54-93D2-6FB663FDF22F}" type="datetimeFigureOut">
              <a:rPr lang="en-GB" smtClean="0"/>
              <a:t>10/05/2022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FA5D9BF-8445-4D46-B45A-4F77741CE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4B82F2C-A17B-4BDD-9A6D-44D817C1D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7753B-33E8-4EBA-97BA-05741B4845B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51D1CB87-E062-4E12-A540-73A461331E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1304925"/>
            <a:ext cx="10552113" cy="496579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rgbClr val="006A2C"/>
                </a:solidFill>
              </a:defRPr>
            </a:lvl1pPr>
          </a:lstStyle>
          <a:p>
            <a:pPr lvl="0"/>
            <a:r>
              <a:rPr lang="pl-PL" dirty="0"/>
              <a:t>Podtytuł</a:t>
            </a:r>
          </a:p>
        </p:txBody>
      </p:sp>
    </p:spTree>
    <p:extLst>
      <p:ext uri="{BB962C8B-B14F-4D97-AF65-F5344CB8AC3E}">
        <p14:creationId xmlns:p14="http://schemas.microsoft.com/office/powerpoint/2010/main" val="1801550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+ PODTYTUŁ + PUSTY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CBF82B-CAC2-4952-A6D5-C464D005C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665B9D6F-B390-4B41-BECA-022FC2B42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09CEC-B910-4F54-93D2-6FB663FDF22F}" type="datetimeFigureOut">
              <a:rPr lang="en-GB" smtClean="0"/>
              <a:t>10/05/2022</a:t>
            </a:fld>
            <a:endParaRPr lang="en-GB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C28985B0-40D1-4125-9924-1FCC8D1F3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72B6A3E-CF45-4165-B788-03C81742D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7753B-33E8-4EBA-97BA-05741B4845B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ymbol zastępczy tekstu 8">
            <a:extLst>
              <a:ext uri="{FF2B5EF4-FFF2-40B4-BE49-F238E27FC236}">
                <a16:creationId xmlns:a16="http://schemas.microsoft.com/office/drawing/2014/main" id="{3D7B5C73-CA5D-4CA0-AC6A-CCC7FCCC41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1304925"/>
            <a:ext cx="10552113" cy="496579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rgbClr val="006A2C"/>
                </a:solidFill>
              </a:defRPr>
            </a:lvl1pPr>
          </a:lstStyle>
          <a:p>
            <a:pPr lvl="0"/>
            <a:r>
              <a:rPr lang="pl-PL" dirty="0"/>
              <a:t>Podtytuł</a:t>
            </a:r>
          </a:p>
        </p:txBody>
      </p:sp>
    </p:spTree>
    <p:extLst>
      <p:ext uri="{BB962C8B-B14F-4D97-AF65-F5344CB8AC3E}">
        <p14:creationId xmlns:p14="http://schemas.microsoft.com/office/powerpoint/2010/main" val="2358896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+ PODPUNKTY Wersja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FD5517-411A-4258-825E-E1CBE402B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5A9CB95-E775-43BF-A940-A78C4A814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09CEC-B910-4F54-93D2-6FB663FDF22F}" type="datetimeFigureOut">
              <a:rPr lang="en-GB" smtClean="0"/>
              <a:t>10/05/2022</a:t>
            </a:fld>
            <a:endParaRPr lang="en-GB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8A544F5-D360-4D79-B705-351C888B6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8EAB88A-A3B1-4166-98EA-F780E8FA0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7753B-33E8-4EBA-97BA-05741B4845B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FA199435-2E6F-4CEB-83C0-96D3446712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3275" y="1304925"/>
            <a:ext cx="10587038" cy="4895850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7500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+ PUSTY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60471D0-0659-4309-8F8E-93E7A3A50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09CEC-B910-4F54-93D2-6FB663FDF22F}" type="datetimeFigureOut">
              <a:rPr lang="en-GB" smtClean="0"/>
              <a:t>10/05/2022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888C932-6176-4F04-8AA9-BC7C48D03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E45DE8E-ED0C-4F8C-B326-A81C58C6C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7753B-33E8-4EBA-97BA-05741B4845B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ymbol zastępczy tytułu 1">
            <a:extLst>
              <a:ext uri="{FF2B5EF4-FFF2-40B4-BE49-F238E27FC236}">
                <a16:creationId xmlns:a16="http://schemas.microsoft.com/office/drawing/2014/main" id="{BF052624-4750-41DB-9114-8B9487F9F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7" y="365126"/>
            <a:ext cx="8108713" cy="778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8898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+ WYK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97E2D7-E90D-474A-8DCF-ABAB679B9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7020254-423B-464B-B47D-88CD40534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09CEC-B910-4F54-93D2-6FB663FDF22F}" type="datetimeFigureOut">
              <a:rPr lang="en-GB" smtClean="0"/>
              <a:t>10/05/2022</a:t>
            </a:fld>
            <a:endParaRPr lang="en-GB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15249DC-CAB8-40B8-9504-E33AE00A1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515B1B7-3314-4AFC-86A2-3CAF40592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7753B-33E8-4EBA-97BA-05741B4845B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ymbol zastępczy wykresu 6">
            <a:extLst>
              <a:ext uri="{FF2B5EF4-FFF2-40B4-BE49-F238E27FC236}">
                <a16:creationId xmlns:a16="http://schemas.microsoft.com/office/drawing/2014/main" id="{3127B2B5-3A6E-46AE-B079-02364FCFFF3B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03275" y="1304925"/>
            <a:ext cx="10587038" cy="4895850"/>
          </a:xfrm>
        </p:spPr>
        <p:txBody>
          <a:bodyPr/>
          <a:lstStyle/>
          <a:p>
            <a:r>
              <a:rPr lang="pl-PL"/>
              <a:t>Kliknij ikonę, aby dodać wykres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271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769B387-6297-48EC-A30A-F94573860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6" y="365127"/>
            <a:ext cx="8136000" cy="617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156E597-D48C-4C3F-A8C3-198D5FCEE7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18862"/>
            <a:ext cx="10548000" cy="4881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GB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C1587DB-2601-4D52-9845-44AFA0DB5E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09CEC-B910-4F54-93D2-6FB663FDF22F}" type="datetimeFigureOut">
              <a:rPr lang="en-GB" smtClean="0"/>
              <a:t>10/05/2022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D75E190-B78B-4052-A4F4-ADA66F5520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F8DAC35-55BB-4F98-B229-26FD795126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7753B-33E8-4EBA-97BA-05741B4845BD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EEFAA899-2C2E-4A07-8225-386B4284F81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03277" y="1115843"/>
            <a:ext cx="8136000" cy="0"/>
          </a:xfrm>
          <a:prstGeom prst="line">
            <a:avLst/>
          </a:prstGeom>
          <a:ln w="254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9" name="Obraz 8">
            <a:extLst>
              <a:ext uri="{FF2B5EF4-FFF2-40B4-BE49-F238E27FC236}">
                <a16:creationId xmlns:a16="http://schemas.microsoft.com/office/drawing/2014/main" id="{2B0DD707-D6C0-48C8-8D94-75347C8F0D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64"/>
          <a:stretch/>
        </p:blipFill>
        <p:spPr>
          <a:xfrm>
            <a:off x="9410226" y="1"/>
            <a:ext cx="2516516" cy="131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734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8" r:id="rId2"/>
    <p:sldLayoutId id="2147483650" r:id="rId3"/>
    <p:sldLayoutId id="2147483669" r:id="rId4"/>
    <p:sldLayoutId id="2147483663" r:id="rId5"/>
    <p:sldLayoutId id="2147483664" r:id="rId6"/>
    <p:sldLayoutId id="2147483662" r:id="rId7"/>
    <p:sldLayoutId id="2147483649" r:id="rId8"/>
    <p:sldLayoutId id="2147483666" r:id="rId9"/>
    <p:sldLayoutId id="2147483667" r:id="rId10"/>
    <p:sldLayoutId id="2147483661" r:id="rId11"/>
    <p:sldLayoutId id="2147483665" r:id="rId12"/>
    <p:sldLayoutId id="2147483654" r:id="rId13"/>
    <p:sldLayoutId id="2147483652" r:id="rId14"/>
    <p:sldLayoutId id="2147483653" r:id="rId15"/>
    <p:sldLayoutId id="2147483670" r:id="rId16"/>
    <p:sldLayoutId id="214748367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cap="none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07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175" userDrawn="1">
          <p15:clr>
            <a:srgbClr val="F26B43"/>
          </p15:clr>
        </p15:guide>
        <p15:guide id="4" orient="horz" pos="640" userDrawn="1">
          <p15:clr>
            <a:srgbClr val="F26B43"/>
          </p15:clr>
        </p15:guide>
        <p15:guide id="5" orient="horz" pos="3906" userDrawn="1">
          <p15:clr>
            <a:srgbClr val="F26B43"/>
          </p15:clr>
        </p15:guide>
        <p15:guide id="6" orient="horz" pos="3997" userDrawn="1">
          <p15:clr>
            <a:srgbClr val="F26B43"/>
          </p15:clr>
        </p15:guide>
        <p15:guide id="7" orient="horz" pos="709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  <p15:guide id="9" orient="horz" pos="82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pn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9.emf"/><Relationship Id="rId4" Type="http://schemas.openxmlformats.org/officeDocument/2006/relationships/image" Target="../media/image16.emf"/><Relationship Id="rId9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4.bp.blogspot.com/-kqrgE4X08rg/TvTLs2WOxyI/AAAAAAAAAZg/BXVSzGkZufY/s1600/wodohrod.bmp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apno-info.pl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A54A6466-1E2F-4023-AC3B-E0FB243E11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2856" y="2399524"/>
            <a:ext cx="11533222" cy="1029475"/>
          </a:xfrm>
        </p:spPr>
        <p:txBody>
          <a:bodyPr/>
          <a:lstStyle/>
          <a:p>
            <a:r>
              <a:rPr lang="pl-PL" sz="4000" dirty="0"/>
              <a:t>Regeneracja gleb poprzez wapnowanie </a:t>
            </a:r>
          </a:p>
          <a:p>
            <a:r>
              <a:rPr lang="pl-PL" sz="4000" dirty="0"/>
              <a:t>szansą dla polskiego rolnictwa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F47E8E3-DB16-4EB9-8974-D9DD3EF656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dirty="0"/>
              <a:t>Marek Tyrajski</a:t>
            </a:r>
          </a:p>
          <a:p>
            <a:r>
              <a:rPr lang="pl-PL" dirty="0"/>
              <a:t>Paweł Nowomiejski</a:t>
            </a:r>
            <a:endParaRPr lang="en-GB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8BB6E8D-8B08-4024-B8A3-B601501FCB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/>
              <a:t>SPAŁA 10.05.2022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4069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304800"/>
            <a:ext cx="8596668" cy="889518"/>
          </a:xfrm>
        </p:spPr>
        <p:txBody>
          <a:bodyPr>
            <a:normAutofit/>
          </a:bodyPr>
          <a:lstStyle/>
          <a:p>
            <a:r>
              <a:rPr lang="pl-PL" sz="3600" dirty="0"/>
              <a:t>Toksyczny glin</a:t>
            </a:r>
          </a:p>
        </p:txBody>
      </p:sp>
      <p:pic>
        <p:nvPicPr>
          <p:cNvPr id="7" name="Obraz 6" descr="Well nodulated subclover plants produce more shoot and root biomass than poorly nodulated plant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171" y="3937113"/>
            <a:ext cx="6675175" cy="2472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 descr="https://s3.amazonaws.com/soilquality-production/resources/144/original/Chem_Soil_acidity_Fig_2.JPG?139096199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464386"/>
            <a:ext cx="7066434" cy="24727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3091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ytuł 1"/>
          <p:cNvSpPr>
            <a:spLocks noGrp="1"/>
          </p:cNvSpPr>
          <p:nvPr>
            <p:ph type="title"/>
          </p:nvPr>
        </p:nvSpPr>
        <p:spPr>
          <a:xfrm>
            <a:off x="869381" y="225963"/>
            <a:ext cx="8532813" cy="912372"/>
          </a:xfrm>
        </p:spPr>
        <p:txBody>
          <a:bodyPr>
            <a:normAutofit/>
          </a:bodyPr>
          <a:lstStyle/>
          <a:p>
            <a:r>
              <a:rPr lang="pl-PL" altLang="pl-PL" sz="3600" b="1" dirty="0"/>
              <a:t>Składniki gleby</a:t>
            </a:r>
          </a:p>
        </p:txBody>
      </p:sp>
      <p:pic>
        <p:nvPicPr>
          <p:cNvPr id="6" name="Obraz 5" descr="http://doradztwowarzywnicze.pl/wp-content/uploads/2014/12/Obraz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150" y="1619704"/>
            <a:ext cx="9256752" cy="5238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642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03276" y="365127"/>
            <a:ext cx="4123831" cy="602539"/>
          </a:xfrm>
        </p:spPr>
        <p:txBody>
          <a:bodyPr>
            <a:normAutofit/>
          </a:bodyPr>
          <a:lstStyle/>
          <a:p>
            <a:r>
              <a:rPr lang="pl-PL" sz="3600" b="1" dirty="0"/>
              <a:t>Życie w glebie</a:t>
            </a:r>
          </a:p>
        </p:txBody>
      </p:sp>
      <p:sp>
        <p:nvSpPr>
          <p:cNvPr id="4" name="Symbol zastępczy daty 3"/>
          <p:cNvSpPr txBox="1">
            <a:spLocks/>
          </p:cNvSpPr>
          <p:nvPr/>
        </p:nvSpPr>
        <p:spPr>
          <a:xfrm>
            <a:off x="2279650" y="6203950"/>
            <a:ext cx="6478588" cy="179388"/>
          </a:xfrm>
          <a:prstGeom prst="rect">
            <a:avLst/>
          </a:prstGeom>
          <a:noFill/>
        </p:spPr>
        <p:txBody>
          <a:bodyPr/>
          <a:lstStyle>
            <a:defPPr>
              <a:defRPr lang="de-CH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/>
            <a:endParaRPr lang="de-CH" altLang="pl-PL" dirty="0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148978"/>
              </p:ext>
            </p:extLst>
          </p:nvPr>
        </p:nvGraphicFramePr>
        <p:xfrm>
          <a:off x="1120298" y="3933825"/>
          <a:ext cx="4772428" cy="2559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4" name="Wykres" r:id="rId3" imgW="7942680" imgH="4860000" progId="Excel.Chart.8">
                  <p:embed/>
                </p:oleObj>
              </mc:Choice>
              <mc:Fallback>
                <p:oleObj name="Wykres" r:id="rId3" imgW="7942680" imgH="4860000" progId="Excel.Chart.8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0298" y="3933825"/>
                        <a:ext cx="4772428" cy="25590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45125"/>
              </p:ext>
            </p:extLst>
          </p:nvPr>
        </p:nvGraphicFramePr>
        <p:xfrm>
          <a:off x="6417707" y="1791803"/>
          <a:ext cx="3861911" cy="2400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5" name="Image Photo Editor" r:id="rId5" imgW="4105848" imgH="2553056" progId="">
                  <p:embed/>
                </p:oleObj>
              </mc:Choice>
              <mc:Fallback>
                <p:oleObj name="Image Photo Editor" r:id="rId5" imgW="4105848" imgH="2553056" progId="">
                  <p:embed/>
                  <p:pic>
                    <p:nvPicPr>
                      <p:cNvPr id="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FFF8FF"/>
                          </a:clrFrom>
                          <a:clrTo>
                            <a:srgbClr val="FFF8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7707" y="1791803"/>
                        <a:ext cx="3861911" cy="24000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9986306"/>
              </p:ext>
            </p:extLst>
          </p:nvPr>
        </p:nvGraphicFramePr>
        <p:xfrm>
          <a:off x="8843963" y="4679950"/>
          <a:ext cx="153352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6" name="Worksheet" r:id="rId7" imgW="1533525" imgH="657119" progId="Excel.Sheet.8">
                  <p:embed/>
                </p:oleObj>
              </mc:Choice>
              <mc:Fallback>
                <p:oleObj name="Worksheet" r:id="rId7" imgW="1533525" imgH="657119" progId="Excel.Sheet.8">
                  <p:embed/>
                  <p:pic>
                    <p:nvPicPr>
                      <p:cNvPr id="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3963" y="4679950"/>
                        <a:ext cx="1533525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6354410"/>
              </p:ext>
            </p:extLst>
          </p:nvPr>
        </p:nvGraphicFramePr>
        <p:xfrm>
          <a:off x="6772412" y="4679950"/>
          <a:ext cx="153352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7" name="Worksheet" r:id="rId9" imgW="1533525" imgH="981234" progId="Excel.Sheet.8">
                  <p:embed/>
                </p:oleObj>
              </mc:Choice>
              <mc:Fallback>
                <p:oleObj name="Worksheet" r:id="rId9" imgW="1533525" imgH="981234" progId="Excel.Sheet.8">
                  <p:embed/>
                  <p:pic>
                    <p:nvPicPr>
                      <p:cNvPr id="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2412" y="4679950"/>
                        <a:ext cx="1533525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824803"/>
              </p:ext>
            </p:extLst>
          </p:nvPr>
        </p:nvGraphicFramePr>
        <p:xfrm>
          <a:off x="1182442" y="1321522"/>
          <a:ext cx="4195761" cy="2173596"/>
        </p:xfrm>
        <a:graphic>
          <a:graphicData uri="http://schemas.openxmlformats.org/drawingml/2006/table">
            <a:tbl>
              <a:tblPr/>
              <a:tblGrid>
                <a:gridCol w="2098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7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1767">
                <a:tc>
                  <a:txBody>
                    <a:bodyPr/>
                    <a:lstStyle>
                      <a:lvl1pPr algn="l">
                        <a:buSzPct val="11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buSzPct val="11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buSzPct val="9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l-PL" altLang="pl-P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99FF"/>
                          </a:solidFill>
                          <a:effectLst/>
                          <a:latin typeface="Arial" panose="020B0604020202020204" pitchFamily="34" charset="0"/>
                        </a:rPr>
                        <a:t>Procesy mikrobiologiczne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l-PL" altLang="pl-P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99FF"/>
                          </a:solidFill>
                          <a:effectLst/>
                          <a:latin typeface="Arial" panose="020B0604020202020204" pitchFamily="34" charset="0"/>
                        </a:rPr>
                        <a:t>i mikroorganizmy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buSzPct val="11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buSzPct val="11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buSzPct val="9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l-PL" altLang="pl-P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99FF"/>
                          </a:solidFill>
                          <a:effectLst/>
                          <a:latin typeface="Arial" panose="020B0604020202020204" pitchFamily="34" charset="0"/>
                        </a:rPr>
                        <a:t>Optymalne </a:t>
                      </a:r>
                      <a:r>
                        <a:rPr kumimoji="0" lang="pl-PL" altLang="pl-PL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99FF"/>
                          </a:solidFill>
                          <a:effectLst/>
                          <a:latin typeface="Arial" panose="020B0604020202020204" pitchFamily="34" charset="0"/>
                        </a:rPr>
                        <a:t>pH</a:t>
                      </a:r>
                      <a:endParaRPr kumimoji="0" lang="pl-PL" altLang="pl-PL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33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965">
                <a:tc>
                  <a:txBody>
                    <a:bodyPr/>
                    <a:lstStyle>
                      <a:lvl1pPr algn="l">
                        <a:buSzPct val="11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buSzPct val="11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buSzPct val="9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l-PL" altLang="pl-P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Amonifikacja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buSzPct val="11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buSzPct val="11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buSzPct val="9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l-PL" alt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6,7 - 8,5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965">
                <a:tc>
                  <a:txBody>
                    <a:bodyPr/>
                    <a:lstStyle>
                      <a:lvl1pPr algn="l">
                        <a:buSzPct val="11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buSzPct val="11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buSzPct val="9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l-PL" alt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Nitryfikacja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buSzPct val="11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buSzPct val="11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buSzPct val="9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l-PL" alt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6,9 - 8,0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965">
                <a:tc>
                  <a:txBody>
                    <a:bodyPr/>
                    <a:lstStyle>
                      <a:lvl1pPr algn="l">
                        <a:buSzPct val="11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buSzPct val="11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buSzPct val="9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l-PL" altLang="pl-P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Azotobakter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buSzPct val="11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buSzPct val="11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buSzPct val="9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l-PL" alt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7,0 - 7,8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965">
                <a:tc>
                  <a:txBody>
                    <a:bodyPr/>
                    <a:lstStyle>
                      <a:lvl1pPr algn="l">
                        <a:buSzPct val="11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buSzPct val="11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buSzPct val="9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l-PL" alt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Bakterie i promieniowce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buSzPct val="11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buSzPct val="11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buSzPct val="9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l-PL" altLang="pl-P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&gt; 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969">
                <a:tc>
                  <a:txBody>
                    <a:bodyPr/>
                    <a:lstStyle>
                      <a:lvl1pPr algn="l">
                        <a:buSzPct val="11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buSzPct val="11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buSzPct val="9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l-PL" altLang="pl-PL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Grzyby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buSzPct val="11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buSzPct val="11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buSzPct val="9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l-PL" altLang="pl-P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&lt; 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610351" y="1543051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SzPct val="110000"/>
              <a:buFont typeface="Wingdings" panose="05000000000000000000" pitchFamily="2" charset="2"/>
              <a:buChar char="§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SzPct val="110000"/>
              <a:buFont typeface="Wingdings" panose="05000000000000000000" pitchFamily="2" charset="2"/>
              <a:buChar char="§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SzPct val="90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SzPct val="7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SzTx/>
              <a:buFontTx/>
              <a:buNone/>
            </a:pPr>
            <a:r>
              <a:rPr lang="pl-PL" altLang="pl-PL" sz="1200" dirty="0">
                <a:solidFill>
                  <a:srgbClr val="0099FF"/>
                </a:solidFill>
              </a:rPr>
              <a:t>Bakterie nitryfikacyjne</a:t>
            </a:r>
            <a:endParaRPr lang="fr-FR" altLang="pl-PL" sz="1200" dirty="0">
              <a:solidFill>
                <a:srgbClr val="0099FF"/>
              </a:solidFill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8948046" y="1538586"/>
            <a:ext cx="1393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SzPct val="110000"/>
              <a:buFont typeface="Wingdings" panose="05000000000000000000" pitchFamily="2" charset="2"/>
              <a:buChar char="§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SzPct val="110000"/>
              <a:buFont typeface="Wingdings" panose="05000000000000000000" pitchFamily="2" charset="2"/>
              <a:buChar char="§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SzPct val="90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SzPct val="7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SzTx/>
              <a:buFontTx/>
              <a:buNone/>
            </a:pPr>
            <a:r>
              <a:rPr lang="pl-PL" altLang="pl-PL" sz="1200" dirty="0">
                <a:solidFill>
                  <a:srgbClr val="0099FF"/>
                </a:solidFill>
              </a:rPr>
              <a:t>Bakterie celulozowe</a:t>
            </a:r>
            <a:endParaRPr lang="fr-FR" altLang="pl-PL" sz="1200" dirty="0">
              <a:solidFill>
                <a:srgbClr val="0099FF"/>
              </a:solidFill>
            </a:endParaRPr>
          </a:p>
        </p:txBody>
      </p:sp>
      <p:sp>
        <p:nvSpPr>
          <p:cNvPr id="3" name="Owal 2">
            <a:extLst>
              <a:ext uri="{FF2B5EF4-FFF2-40B4-BE49-F238E27FC236}">
                <a16:creationId xmlns:a16="http://schemas.microsoft.com/office/drawing/2014/main" id="{2C2B747F-D527-C786-CDD1-EFD411962B86}"/>
              </a:ext>
            </a:extLst>
          </p:cNvPr>
          <p:cNvSpPr/>
          <p:nvPr/>
        </p:nvSpPr>
        <p:spPr>
          <a:xfrm>
            <a:off x="8479395" y="1181099"/>
            <a:ext cx="2325204" cy="33893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8053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/>
              <a:t>Próchnica a pojemność wodna</a:t>
            </a:r>
          </a:p>
        </p:txBody>
      </p:sp>
      <p:sp>
        <p:nvSpPr>
          <p:cNvPr id="4" name="Symbol zastępczy daty 3"/>
          <p:cNvSpPr txBox="1">
            <a:spLocks/>
          </p:cNvSpPr>
          <p:nvPr/>
        </p:nvSpPr>
        <p:spPr>
          <a:xfrm>
            <a:off x="2279650" y="6203950"/>
            <a:ext cx="6478588" cy="179388"/>
          </a:xfrm>
          <a:prstGeom prst="rect">
            <a:avLst/>
          </a:prstGeom>
          <a:noFill/>
        </p:spPr>
        <p:txBody>
          <a:bodyPr/>
          <a:lstStyle>
            <a:defPPr>
              <a:defRPr lang="de-CH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/>
            <a:endParaRPr lang="de-CH" altLang="pl-PL" dirty="0"/>
          </a:p>
        </p:txBody>
      </p:sp>
      <p:sp>
        <p:nvSpPr>
          <p:cNvPr id="13" name="Podtytuł 2">
            <a:extLst>
              <a:ext uri="{FF2B5EF4-FFF2-40B4-BE49-F238E27FC236}">
                <a16:creationId xmlns:a16="http://schemas.microsoft.com/office/drawing/2014/main" id="{11A6D01A-B8F0-263C-C520-A2ABD249751D}"/>
              </a:ext>
            </a:extLst>
          </p:cNvPr>
          <p:cNvSpPr txBox="1">
            <a:spLocks/>
          </p:cNvSpPr>
          <p:nvPr/>
        </p:nvSpPr>
        <p:spPr>
          <a:xfrm>
            <a:off x="618538" y="3085182"/>
            <a:ext cx="10083281" cy="874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>
                <a:solidFill>
                  <a:srgbClr val="FF0000"/>
                </a:solidFill>
              </a:rPr>
              <a:t>1% próchnicy = 150 – 200 ton wody / 1 ha</a:t>
            </a:r>
          </a:p>
          <a:p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806034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2" descr="G:\Werbung\Bilder\boden\R001056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529" y="1241208"/>
            <a:ext cx="4057078" cy="5410752"/>
          </a:xfrm>
          <a:noFill/>
          <a:ln>
            <a:miter lim="800000"/>
            <a:headEnd/>
            <a:tailEnd/>
          </a:ln>
        </p:spPr>
      </p:pic>
      <p:sp>
        <p:nvSpPr>
          <p:cNvPr id="77826" name="Textfeld 5"/>
          <p:cNvSpPr txBox="1">
            <a:spLocks noChangeArrowheads="1"/>
          </p:cNvSpPr>
          <p:nvPr/>
        </p:nvSpPr>
        <p:spPr bwMode="auto">
          <a:xfrm>
            <a:off x="2202609" y="721212"/>
            <a:ext cx="13849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 dirty="0">
                <a:solidFill>
                  <a:srgbClr val="FF0000"/>
                </a:solidFill>
              </a:rPr>
              <a:t>BEZ WAPNIA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4" name="Picture 2" descr="G:\Werbung\Bilder\boden\R0010091.JPG">
            <a:extLst>
              <a:ext uri="{FF2B5EF4-FFF2-40B4-BE49-F238E27FC236}">
                <a16:creationId xmlns:a16="http://schemas.microsoft.com/office/drawing/2014/main" id="{C05E64C1-0FA0-3AD1-F046-D1BF31F59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3135" y="1230664"/>
            <a:ext cx="4065972" cy="542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5">
            <a:extLst>
              <a:ext uri="{FF2B5EF4-FFF2-40B4-BE49-F238E27FC236}">
                <a16:creationId xmlns:a16="http://schemas.microsoft.com/office/drawing/2014/main" id="{C2E926ED-5A87-17B1-C7BC-30913FB32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3662" y="708600"/>
            <a:ext cx="13849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 dirty="0">
                <a:solidFill>
                  <a:srgbClr val="FF0000"/>
                </a:solidFill>
              </a:rPr>
              <a:t>Z WAPNIEM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706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7119" y="484640"/>
            <a:ext cx="8229600" cy="65314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l-PL" sz="3600" dirty="0">
                <a:latin typeface="+mn-lt"/>
              </a:rPr>
              <a:t>Przedziały  potrzeb  wapnowania</a:t>
            </a:r>
          </a:p>
        </p:txBody>
      </p:sp>
      <p:graphicFrame>
        <p:nvGraphicFramePr>
          <p:cNvPr id="5" name="Symbol zastępczy tabeli 4">
            <a:extLst>
              <a:ext uri="{FF2B5EF4-FFF2-40B4-BE49-F238E27FC236}">
                <a16:creationId xmlns:a16="http://schemas.microsoft.com/office/drawing/2014/main" id="{4ABC23DD-58E9-1069-62BC-8CEB396D984F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189935894"/>
              </p:ext>
            </p:extLst>
          </p:nvPr>
        </p:nvGraphicFramePr>
        <p:xfrm>
          <a:off x="637591" y="2034426"/>
          <a:ext cx="10916817" cy="3344804"/>
        </p:xfrm>
        <a:graphic>
          <a:graphicData uri="http://schemas.openxmlformats.org/drawingml/2006/table">
            <a:tbl>
              <a:tblPr/>
              <a:tblGrid>
                <a:gridCol w="2550658">
                  <a:extLst>
                    <a:ext uri="{9D8B030D-6E8A-4147-A177-3AD203B41FA5}">
                      <a16:colId xmlns:a16="http://schemas.microsoft.com/office/drawing/2014/main" val="546393026"/>
                    </a:ext>
                  </a:extLst>
                </a:gridCol>
                <a:gridCol w="2244579">
                  <a:extLst>
                    <a:ext uri="{9D8B030D-6E8A-4147-A177-3AD203B41FA5}">
                      <a16:colId xmlns:a16="http://schemas.microsoft.com/office/drawing/2014/main" val="3114831630"/>
                    </a:ext>
                  </a:extLst>
                </a:gridCol>
                <a:gridCol w="1224316">
                  <a:extLst>
                    <a:ext uri="{9D8B030D-6E8A-4147-A177-3AD203B41FA5}">
                      <a16:colId xmlns:a16="http://schemas.microsoft.com/office/drawing/2014/main" val="3239710516"/>
                    </a:ext>
                  </a:extLst>
                </a:gridCol>
                <a:gridCol w="1224316">
                  <a:extLst>
                    <a:ext uri="{9D8B030D-6E8A-4147-A177-3AD203B41FA5}">
                      <a16:colId xmlns:a16="http://schemas.microsoft.com/office/drawing/2014/main" val="1774575223"/>
                    </a:ext>
                  </a:extLst>
                </a:gridCol>
                <a:gridCol w="1224316">
                  <a:extLst>
                    <a:ext uri="{9D8B030D-6E8A-4147-A177-3AD203B41FA5}">
                      <a16:colId xmlns:a16="http://schemas.microsoft.com/office/drawing/2014/main" val="1184425935"/>
                    </a:ext>
                  </a:extLst>
                </a:gridCol>
                <a:gridCol w="1224316">
                  <a:extLst>
                    <a:ext uri="{9D8B030D-6E8A-4147-A177-3AD203B41FA5}">
                      <a16:colId xmlns:a16="http://schemas.microsoft.com/office/drawing/2014/main" val="2524341484"/>
                    </a:ext>
                  </a:extLst>
                </a:gridCol>
                <a:gridCol w="1224316">
                  <a:extLst>
                    <a:ext uri="{9D8B030D-6E8A-4147-A177-3AD203B41FA5}">
                      <a16:colId xmlns:a16="http://schemas.microsoft.com/office/drawing/2014/main" val="1259914"/>
                    </a:ext>
                  </a:extLst>
                </a:gridCol>
              </a:tblGrid>
              <a:tr h="72272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Kategoria agronomiczna gleb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Optymalne </a:t>
                      </a:r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KCl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dla przedziału potrzeb wapnowania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3393669"/>
                  </a:ext>
                </a:extLst>
              </a:tr>
              <a:tr h="48519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konieczne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potrzebne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wskazane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ograniczone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zbędne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338528"/>
                  </a:ext>
                </a:extLst>
              </a:tr>
              <a:tr h="691798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Lekkie</a:t>
                      </a:r>
                      <a:b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11-20% </a:t>
                      </a:r>
                      <a:r>
                        <a:rPr lang="pl-PL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cz.spław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5,6 - 6,1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4,5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4,6 - 5,0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5,1 - 5,5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5,6 - 6,0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 6,1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046340"/>
                  </a:ext>
                </a:extLst>
              </a:tr>
              <a:tr h="691798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Średnie</a:t>
                      </a:r>
                      <a:b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21-35% </a:t>
                      </a:r>
                      <a:r>
                        <a:rPr lang="pl-PL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cz.spław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6,2 - 6,5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5,0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5,1 - 5,5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5,6 - 6,0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6,1 - 6,5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 6,6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1406990"/>
                  </a:ext>
                </a:extLst>
              </a:tr>
              <a:tr h="75329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Ciężkie</a:t>
                      </a:r>
                      <a:b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 36% </a:t>
                      </a:r>
                      <a:r>
                        <a:rPr lang="pl-PL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cz.spław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6,6 - 7,1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5,5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5,6 - 6,0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6,1 - 6,5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6,6 - 7,0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 7,1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770016"/>
                  </a:ext>
                </a:extLst>
              </a:tr>
            </a:tbl>
          </a:graphicData>
        </a:graphic>
      </p:graphicFrame>
      <p:sp>
        <p:nvSpPr>
          <p:cNvPr id="6" name="Owal 5">
            <a:extLst>
              <a:ext uri="{FF2B5EF4-FFF2-40B4-BE49-F238E27FC236}">
                <a16:creationId xmlns:a16="http://schemas.microsoft.com/office/drawing/2014/main" id="{8589A582-B2F7-B27E-0D7C-2743FDAC17DE}"/>
              </a:ext>
            </a:extLst>
          </p:cNvPr>
          <p:cNvSpPr/>
          <p:nvPr/>
        </p:nvSpPr>
        <p:spPr>
          <a:xfrm>
            <a:off x="10440139" y="3133179"/>
            <a:ext cx="1038387" cy="231771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6581042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Symbol zastępczy numeru slajdu 4"/>
          <p:cNvSpPr>
            <a:spLocks noGrp="1"/>
          </p:cNvSpPr>
          <p:nvPr>
            <p:ph type="sldNum" sz="quarter" idx="4294967295"/>
          </p:nvPr>
        </p:nvSpPr>
        <p:spPr>
          <a:xfrm>
            <a:off x="1847850" y="6183313"/>
            <a:ext cx="431800" cy="4318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8A270E1-B60B-43A3-BCC5-B20D089C344F}" type="slidenum">
              <a:rPr lang="de-CH" altLang="pl-PL" smtClean="0">
                <a:solidFill>
                  <a:schemeClr val="tx2"/>
                </a:solidFill>
              </a:rPr>
              <a:pPr/>
              <a:t>16</a:t>
            </a:fld>
            <a:endParaRPr lang="de-CH" altLang="pl-PL">
              <a:solidFill>
                <a:schemeClr val="tx2"/>
              </a:solidFill>
            </a:endParaRP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397" y="1110834"/>
            <a:ext cx="3734748" cy="534032"/>
          </a:xfrm>
        </p:spPr>
        <p:txBody>
          <a:bodyPr>
            <a:noAutofit/>
          </a:bodyPr>
          <a:lstStyle/>
          <a:p>
            <a:pPr algn="just" eaLnBrk="1" hangingPunct="1"/>
            <a:r>
              <a:rPr lang="pl-PL" altLang="pl-PL" sz="1400" b="0" dirty="0"/>
              <a:t>Zawartość gliny w wierzchniej warstwie gleby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0DFAF1D4-5688-A27F-0AC9-233BCE9BF3CB}"/>
              </a:ext>
            </a:extLst>
          </p:cNvPr>
          <p:cNvSpPr txBox="1"/>
          <p:nvPr/>
        </p:nvSpPr>
        <p:spPr>
          <a:xfrm>
            <a:off x="9802368" y="5570412"/>
            <a:ext cx="2214395" cy="9584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285"/>
              </a:spcBef>
              <a:spcAft>
                <a:spcPts val="800"/>
              </a:spcAft>
            </a:pP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Źródło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Ballabio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 in. (2016), Mapping topsoil physical properties at European scale using the LUCAS database.</a:t>
            </a:r>
            <a:endParaRPr lang="pl-PL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70768773-E8FD-24BA-27E7-81179C7700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48" y="1540796"/>
            <a:ext cx="4247046" cy="4988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F91128C2-83DA-048A-F314-53023FF003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020" y="1507191"/>
            <a:ext cx="4501129" cy="510792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663E45FF-6DDE-09EE-B455-B2CCC4AAAD4A}"/>
              </a:ext>
            </a:extLst>
          </p:cNvPr>
          <p:cNvSpPr txBox="1">
            <a:spLocks noChangeArrowheads="1"/>
          </p:cNvSpPr>
          <p:nvPr/>
        </p:nvSpPr>
        <p:spPr>
          <a:xfrm>
            <a:off x="6069224" y="1210300"/>
            <a:ext cx="2691266" cy="335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none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just"/>
            <a:r>
              <a:rPr lang="pl-PL" sz="1400" b="0" dirty="0">
                <a:solidFill>
                  <a:srgbClr val="000000"/>
                </a:solidFill>
                <a:ea typeface="Times New Roman" panose="02020603050405020304" pitchFamily="18" charset="0"/>
              </a:rPr>
              <a:t>Udział frakcji piasku w glebach</a:t>
            </a:r>
            <a:endParaRPr lang="pl-PL" altLang="pl-PL" sz="1100" b="0" dirty="0"/>
          </a:p>
        </p:txBody>
      </p:sp>
    </p:spTree>
    <p:extLst>
      <p:ext uri="{BB962C8B-B14F-4D97-AF65-F5344CB8AC3E}">
        <p14:creationId xmlns:p14="http://schemas.microsoft.com/office/powerpoint/2010/main" val="3540051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Symbol zastępczy numeru slajdu 4"/>
          <p:cNvSpPr>
            <a:spLocks noGrp="1"/>
          </p:cNvSpPr>
          <p:nvPr>
            <p:ph type="sldNum" sz="quarter" idx="4294967295"/>
          </p:nvPr>
        </p:nvSpPr>
        <p:spPr>
          <a:xfrm>
            <a:off x="1847850" y="6183313"/>
            <a:ext cx="431800" cy="4318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8A270E1-B60B-43A3-BCC5-B20D089C344F}" type="slidenum">
              <a:rPr lang="de-CH" altLang="pl-PL" smtClean="0">
                <a:solidFill>
                  <a:schemeClr val="tx2"/>
                </a:solidFill>
              </a:rPr>
              <a:pPr/>
              <a:t>17</a:t>
            </a:fld>
            <a:endParaRPr lang="de-CH" altLang="pl-PL">
              <a:solidFill>
                <a:schemeClr val="tx2"/>
              </a:solidFill>
            </a:endParaRP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817913" y="1326156"/>
            <a:ext cx="2749326" cy="420068"/>
          </a:xfrm>
        </p:spPr>
        <p:txBody>
          <a:bodyPr>
            <a:noAutofit/>
          </a:bodyPr>
          <a:lstStyle/>
          <a:p>
            <a:pPr algn="just" eaLnBrk="1" hangingPunct="1"/>
            <a:r>
              <a:rPr lang="pl-PL" sz="1400" b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Pojemność wodna gleb (AWC)</a:t>
            </a:r>
            <a:endParaRPr lang="pl-PL" altLang="pl-PL" sz="2000" b="0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0DFAF1D4-5688-A27F-0AC9-233BCE9BF3CB}"/>
              </a:ext>
            </a:extLst>
          </p:cNvPr>
          <p:cNvSpPr txBox="1"/>
          <p:nvPr/>
        </p:nvSpPr>
        <p:spPr>
          <a:xfrm>
            <a:off x="4259457" y="5003310"/>
            <a:ext cx="1799652" cy="11800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285"/>
              </a:spcBef>
              <a:spcAft>
                <a:spcPts val="800"/>
              </a:spcAft>
            </a:pP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Źródło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Ballabio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 in. (2016), Mapping topsoil physical properties at European scale using the LUCAS database.</a:t>
            </a:r>
            <a:endParaRPr lang="pl-PL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C79F5C8-5680-DFC9-9B3E-15275BC89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61" y="1633213"/>
            <a:ext cx="4112431" cy="4891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ABDA5E59-8526-F899-028F-3442B4CC8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33" y="1633213"/>
            <a:ext cx="3557549" cy="489163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927C4FBD-B9E6-CEE3-C68F-C0BE3B699D59}"/>
              </a:ext>
            </a:extLst>
          </p:cNvPr>
          <p:cNvSpPr txBox="1"/>
          <p:nvPr/>
        </p:nvSpPr>
        <p:spPr>
          <a:xfrm>
            <a:off x="9934306" y="4892510"/>
            <a:ext cx="2014422" cy="1401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285"/>
              </a:spcBef>
              <a:spcAft>
                <a:spcPts val="800"/>
              </a:spcAft>
            </a:pP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Źródło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Ballabio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 in. (2019), Mapping LUCAS topsoil chemical properties at European scale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Rusing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Gaussian process regression</a:t>
            </a:r>
            <a:r>
              <a:rPr lang="pl-PL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pl-PL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D1860A30-1093-D14E-EAEE-B077D1F1285F}"/>
              </a:ext>
            </a:extLst>
          </p:cNvPr>
          <p:cNvSpPr txBox="1">
            <a:spLocks noChangeArrowheads="1"/>
          </p:cNvSpPr>
          <p:nvPr/>
        </p:nvSpPr>
        <p:spPr>
          <a:xfrm>
            <a:off x="6622044" y="1391068"/>
            <a:ext cx="2749326" cy="2957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none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just"/>
            <a:r>
              <a:rPr lang="pl-PL" sz="1400" b="0" dirty="0">
                <a:solidFill>
                  <a:srgbClr val="000000"/>
                </a:solidFill>
                <a:ea typeface="Times New Roman" panose="02020603050405020304" pitchFamily="18" charset="0"/>
              </a:rPr>
              <a:t>Mapa wskaźnika żyzności gleby</a:t>
            </a:r>
            <a:endParaRPr lang="pl-PL" altLang="pl-PL" sz="2000" b="0" dirty="0"/>
          </a:p>
        </p:txBody>
      </p:sp>
    </p:spTree>
    <p:extLst>
      <p:ext uri="{BB962C8B-B14F-4D97-AF65-F5344CB8AC3E}">
        <p14:creationId xmlns:p14="http://schemas.microsoft.com/office/powerpoint/2010/main" val="1192642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Symbol zastępczy numeru slajdu 4"/>
          <p:cNvSpPr>
            <a:spLocks noGrp="1"/>
          </p:cNvSpPr>
          <p:nvPr>
            <p:ph type="sldNum" sz="quarter" idx="4294967295"/>
          </p:nvPr>
        </p:nvSpPr>
        <p:spPr>
          <a:xfrm>
            <a:off x="1847850" y="6183313"/>
            <a:ext cx="431800" cy="4318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8A270E1-B60B-43A3-BCC5-B20D089C344F}" type="slidenum">
              <a:rPr lang="de-CH" altLang="pl-PL" smtClean="0">
                <a:solidFill>
                  <a:schemeClr val="tx2"/>
                </a:solidFill>
              </a:rPr>
              <a:pPr/>
              <a:t>18</a:t>
            </a:fld>
            <a:endParaRPr lang="de-CH" altLang="pl-PL">
              <a:solidFill>
                <a:schemeClr val="tx2"/>
              </a:solidFill>
            </a:endParaRP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801742" y="449944"/>
            <a:ext cx="8596668" cy="827314"/>
          </a:xfrm>
        </p:spPr>
        <p:txBody>
          <a:bodyPr>
            <a:noAutofit/>
          </a:bodyPr>
          <a:lstStyle/>
          <a:p>
            <a:pPr eaLnBrk="1" hangingPunct="1"/>
            <a:r>
              <a:rPr lang="pl-PL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Rozkład odczynu </a:t>
            </a:r>
            <a:r>
              <a:rPr lang="pl-PL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</a:t>
            </a:r>
            <a:r>
              <a:rPr lang="pl-PL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gleb ornych w Europie</a:t>
            </a:r>
            <a:endParaRPr lang="pl-PL" altLang="pl-PL" sz="4000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0DFAF1D4-5688-A27F-0AC9-233BCE9BF3CB}"/>
              </a:ext>
            </a:extLst>
          </p:cNvPr>
          <p:cNvSpPr txBox="1"/>
          <p:nvPr/>
        </p:nvSpPr>
        <p:spPr>
          <a:xfrm>
            <a:off x="7575577" y="6183313"/>
            <a:ext cx="4249480" cy="515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285"/>
              </a:spcBef>
              <a:spcAft>
                <a:spcPts val="800"/>
              </a:spcAft>
            </a:pP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Źródło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GEMAS: Spatial distribution of the pH of European agricultural and grazing land soil – 2014.</a:t>
            </a:r>
            <a:endParaRPr lang="pl-PL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862E1D7-675D-6388-ECE2-01E6919954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96" y="1163160"/>
            <a:ext cx="6203796" cy="5619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6739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721843" y="307901"/>
            <a:ext cx="8596668" cy="827314"/>
          </a:xfrm>
        </p:spPr>
        <p:txBody>
          <a:bodyPr>
            <a:noAutofit/>
          </a:bodyPr>
          <a:lstStyle/>
          <a:p>
            <a:pPr eaLnBrk="1" hangingPunct="1"/>
            <a:r>
              <a:rPr lang="pl-PL" altLang="pl-PL" dirty="0"/>
              <a:t>Poziom średniorocznych strat finansowych na 1ha UR możliwy do uniknięcia dzięki wapnowaniu.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A87AE295-FEB1-2AFB-69AD-8EACFB096E6E}"/>
              </a:ext>
            </a:extLst>
          </p:cNvPr>
          <p:cNvSpPr txBox="1"/>
          <p:nvPr/>
        </p:nvSpPr>
        <p:spPr>
          <a:xfrm>
            <a:off x="5909465" y="5649853"/>
            <a:ext cx="603681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105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* - średnia dawka NPK na 1 ha: GUS 2020; ceny nawozów: cennik Agrochem, 04.2022;</a:t>
            </a:r>
          </a:p>
          <a:p>
            <a:pPr algn="l"/>
            <a:r>
              <a:rPr lang="pl-PL" sz="105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spadek przyswajalności nawozów: za W. Grzebisz UPP</a:t>
            </a:r>
          </a:p>
          <a:p>
            <a:pPr algn="l"/>
            <a:endParaRPr lang="pl-PL" sz="105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l-PL" sz="105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** - dawka CaO niezbędna do doprowadzenia gleby do optymalnego odczynu: IUNG PIB Puławy;</a:t>
            </a:r>
          </a:p>
          <a:p>
            <a:pPr algn="l"/>
            <a:r>
              <a:rPr lang="pl-PL" sz="105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cena wapna: średnia cena CPT dla wapna węglanowego odm. 04</a:t>
            </a:r>
            <a:endParaRPr lang="pl-PL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9E72334-727C-004C-5686-14686EBEFC35}"/>
              </a:ext>
            </a:extLst>
          </p:cNvPr>
          <p:cNvSpPr txBox="1"/>
          <p:nvPr/>
        </p:nvSpPr>
        <p:spPr>
          <a:xfrm>
            <a:off x="544290" y="4050457"/>
            <a:ext cx="1073035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Zgodnie z powyższym wyliczeniem </a:t>
            </a:r>
            <a:r>
              <a:rPr lang="pl-PL" b="1" i="0" u="none" strike="noStrike" baseline="0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zł </a:t>
            </a:r>
            <a:r>
              <a:rPr lang="pl-PL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zainwestowany w wapnowanie pozwala średnio zaoszczędzić rolnikowi </a:t>
            </a:r>
            <a:r>
              <a:rPr lang="pl-PL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3000-4000 zł </a:t>
            </a:r>
            <a:r>
              <a:rPr lang="pl-PL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na nawozach NPK. </a:t>
            </a:r>
          </a:p>
          <a:p>
            <a:pPr algn="ctr"/>
            <a:endParaRPr lang="pl-PL" sz="16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Oprócz tego należy pamiętać, że efekt wapnowania utrzymuje się w glebie przez kolejne lata.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2E90FB9B-ED1B-65A6-833A-E5524F73A3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928756"/>
              </p:ext>
            </p:extLst>
          </p:nvPr>
        </p:nvGraphicFramePr>
        <p:xfrm>
          <a:off x="1132827" y="1901495"/>
          <a:ext cx="8596668" cy="1737444"/>
        </p:xfrm>
        <a:graphic>
          <a:graphicData uri="http://schemas.openxmlformats.org/drawingml/2006/table">
            <a:tbl>
              <a:tblPr/>
              <a:tblGrid>
                <a:gridCol w="3272684">
                  <a:extLst>
                    <a:ext uri="{9D8B030D-6E8A-4147-A177-3AD203B41FA5}">
                      <a16:colId xmlns:a16="http://schemas.microsoft.com/office/drawing/2014/main" val="571974140"/>
                    </a:ext>
                  </a:extLst>
                </a:gridCol>
                <a:gridCol w="1330996">
                  <a:extLst>
                    <a:ext uri="{9D8B030D-6E8A-4147-A177-3AD203B41FA5}">
                      <a16:colId xmlns:a16="http://schemas.microsoft.com/office/drawing/2014/main" val="4097666951"/>
                    </a:ext>
                  </a:extLst>
                </a:gridCol>
                <a:gridCol w="1330996">
                  <a:extLst>
                    <a:ext uri="{9D8B030D-6E8A-4147-A177-3AD203B41FA5}">
                      <a16:colId xmlns:a16="http://schemas.microsoft.com/office/drawing/2014/main" val="2975905055"/>
                    </a:ext>
                  </a:extLst>
                </a:gridCol>
                <a:gridCol w="1330996">
                  <a:extLst>
                    <a:ext uri="{9D8B030D-6E8A-4147-A177-3AD203B41FA5}">
                      <a16:colId xmlns:a16="http://schemas.microsoft.com/office/drawing/2014/main" val="2129984698"/>
                    </a:ext>
                  </a:extLst>
                </a:gridCol>
                <a:gridCol w="1330996">
                  <a:extLst>
                    <a:ext uri="{9D8B030D-6E8A-4147-A177-3AD203B41FA5}">
                      <a16:colId xmlns:a16="http://schemas.microsoft.com/office/drawing/2014/main" val="3701080872"/>
                    </a:ext>
                  </a:extLst>
                </a:gridCol>
              </a:tblGrid>
              <a:tr h="57914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Poziom </a:t>
                      </a:r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pH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5883267"/>
                  </a:ext>
                </a:extLst>
              </a:tr>
              <a:tr h="57914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Suma strat NPK PLN/ha/rok *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950,12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772,09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369,83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279,46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9092223"/>
                  </a:ext>
                </a:extLst>
              </a:tr>
              <a:tr h="57914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Nakład na wapnowanie PLN/ha/rok **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285,00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207,45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76,50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4124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3922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70641" y="348344"/>
            <a:ext cx="6581882" cy="771329"/>
          </a:xfrm>
        </p:spPr>
        <p:txBody>
          <a:bodyPr>
            <a:noAutofit/>
          </a:bodyPr>
          <a:lstStyle/>
          <a:p>
            <a:r>
              <a:rPr lang="pl-PL" sz="3600" dirty="0"/>
              <a:t>Skala pH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831027" y="687203"/>
            <a:ext cx="31290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>
                <a:latin typeface="Arial" panose="020B0604020202020204" pitchFamily="34" charset="0"/>
              </a:rPr>
              <a:t>.</a:t>
            </a:r>
            <a:br>
              <a:rPr lang="pl-PL" altLang="pl-PL">
                <a:latin typeface="Arial" panose="020B0604020202020204" pitchFamily="34" charset="0"/>
              </a:rPr>
            </a:br>
            <a:endParaRPr lang="pl-PL" altLang="pl-PL">
              <a:latin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>
                <a:latin typeface="Arial" panose="020B0604020202020204" pitchFamily="34" charset="0"/>
                <a:hlinkClick r:id="rId2"/>
              </a:rPr>
              <a:t>  </a:t>
            </a:r>
            <a:endParaRPr lang="pl-PL" altLang="pl-PL" sz="10000">
              <a:latin typeface="Arial" panose="020B0604020202020204" pitchFamily="34" charset="0"/>
            </a:endParaRPr>
          </a:p>
        </p:txBody>
      </p:sp>
      <p:pic>
        <p:nvPicPr>
          <p:cNvPr id="8" name="Obraz 7" descr="http://www.fondriest.com/environmental-measurements/wp-content/uploads/2013/11/720x300xph_graph1.jpg.pagespeed.ic.4lTPbq8ch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302" y="1383718"/>
            <a:ext cx="7992888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5302" y="3976006"/>
            <a:ext cx="779145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759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721843" y="307901"/>
            <a:ext cx="8596668" cy="827314"/>
          </a:xfrm>
        </p:spPr>
        <p:txBody>
          <a:bodyPr>
            <a:noAutofit/>
          </a:bodyPr>
          <a:lstStyle/>
          <a:p>
            <a:pPr eaLnBrk="1" hangingPunct="1"/>
            <a:endParaRPr lang="pl-PL" alt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412E5A01-3C5D-7B6C-7A40-F8DEB47F0EE3}"/>
              </a:ext>
            </a:extLst>
          </p:cNvPr>
          <p:cNvSpPr txBox="1"/>
          <p:nvPr/>
        </p:nvSpPr>
        <p:spPr>
          <a:xfrm>
            <a:off x="3808521" y="2966766"/>
            <a:ext cx="4119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Dziękujemy za uwagę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A780E2E-8A0F-E59C-56E3-03B0310581DE}"/>
              </a:ext>
            </a:extLst>
          </p:cNvPr>
          <p:cNvSpPr txBox="1"/>
          <p:nvPr/>
        </p:nvSpPr>
        <p:spPr>
          <a:xfrm>
            <a:off x="7164280" y="5198884"/>
            <a:ext cx="45453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Stowarzyszenie Przemysłu Wapienniczego  </a:t>
            </a:r>
          </a:p>
          <a:p>
            <a:pPr algn="r"/>
            <a:r>
              <a:rPr lang="pl-PL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ul. Opolska 110, 31-323 Kraków </a:t>
            </a:r>
          </a:p>
          <a:p>
            <a:pPr algn="r"/>
            <a:r>
              <a:rPr lang="pl-PL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tel. +48 538 399 365, tel. +48 12 626 18 76 </a:t>
            </a:r>
          </a:p>
          <a:p>
            <a:pPr algn="r"/>
            <a:r>
              <a:rPr lang="pl-PL" sz="1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www.wapno-info.pl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128884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ytuł 23"/>
          <p:cNvSpPr>
            <a:spLocks noGrp="1"/>
          </p:cNvSpPr>
          <p:nvPr>
            <p:ph type="title"/>
          </p:nvPr>
        </p:nvSpPr>
        <p:spPr>
          <a:xfrm>
            <a:off x="733317" y="352425"/>
            <a:ext cx="8596668" cy="700585"/>
          </a:xfrm>
        </p:spPr>
        <p:txBody>
          <a:bodyPr>
            <a:normAutofit/>
          </a:bodyPr>
          <a:lstStyle/>
          <a:p>
            <a:r>
              <a:rPr lang="pl-PL" sz="3600" dirty="0"/>
              <a:t>Czynniki zakwaszające</a:t>
            </a:r>
          </a:p>
        </p:txBody>
      </p:sp>
      <p:sp>
        <p:nvSpPr>
          <p:cNvPr id="25" name="Symbol zastępczy zawartości 24"/>
          <p:cNvSpPr>
            <a:spLocks noGrp="1"/>
          </p:cNvSpPr>
          <p:nvPr>
            <p:ph sz="half" idx="1"/>
          </p:nvPr>
        </p:nvSpPr>
        <p:spPr>
          <a:xfrm>
            <a:off x="559837" y="1310185"/>
            <a:ext cx="9403279" cy="5195390"/>
          </a:xfrm>
        </p:spPr>
        <p:txBody>
          <a:bodyPr>
            <a:normAutofit/>
          </a:bodyPr>
          <a:lstStyle/>
          <a:p>
            <a:r>
              <a:rPr lang="pl-PL" b="0" dirty="0"/>
              <a:t>Wymywanie znacznych ilości jonów zasadowych (wapnia, magnezu, potasu)</a:t>
            </a:r>
          </a:p>
          <a:p>
            <a:r>
              <a:rPr lang="pl-PL" b="0" dirty="0"/>
              <a:t>Mineralizacja substancji organicznej</a:t>
            </a:r>
          </a:p>
          <a:p>
            <a:r>
              <a:rPr lang="pl-PL" b="0" dirty="0"/>
              <a:t>Pobieranie wapnia przez rośliny</a:t>
            </a:r>
          </a:p>
          <a:p>
            <a:r>
              <a:rPr lang="pl-PL" b="0" dirty="0"/>
              <a:t>Stosowanie nawozów fizjologicznie kwaśnych</a:t>
            </a:r>
          </a:p>
          <a:p>
            <a:endParaRPr lang="pl-PL" b="0" dirty="0"/>
          </a:p>
          <a:p>
            <a:pPr marL="0" indent="0" algn="ctr">
              <a:buNone/>
            </a:pPr>
            <a:r>
              <a:rPr lang="pl-PL" b="0" dirty="0"/>
              <a:t>Zależnie od poziomu nawożenia azotem i stopnia zanieczyszczenia środowiska </a:t>
            </a:r>
          </a:p>
          <a:p>
            <a:pPr marL="0" indent="0" algn="ctr">
              <a:buNone/>
            </a:pPr>
            <a:r>
              <a:rPr lang="pl-PL" dirty="0">
                <a:solidFill>
                  <a:srgbClr val="FF0000"/>
                </a:solidFill>
              </a:rPr>
              <a:t>ŚREDNIO ROCZNE STRATY WAPNIA Z GLEBY TO </a:t>
            </a:r>
          </a:p>
          <a:p>
            <a:pPr marL="0" indent="0" algn="ctr">
              <a:buNone/>
            </a:pPr>
            <a:r>
              <a:rPr lang="pl-PL" sz="2000" u="sng" dirty="0">
                <a:solidFill>
                  <a:srgbClr val="FF0000"/>
                </a:solidFill>
              </a:rPr>
              <a:t>od 200 do 400 kg CaO z 1 ha</a:t>
            </a:r>
          </a:p>
          <a:p>
            <a:pPr marL="0" indent="0">
              <a:buNone/>
            </a:pPr>
            <a:endParaRPr lang="pl-PL" sz="2000" b="0" dirty="0"/>
          </a:p>
          <a:p>
            <a:pPr marL="0" indent="0">
              <a:buNone/>
            </a:pPr>
            <a:endParaRPr lang="pl-PL" sz="2000" b="0" dirty="0"/>
          </a:p>
        </p:txBody>
      </p:sp>
    </p:spTree>
    <p:extLst>
      <p:ext uri="{BB962C8B-B14F-4D97-AF65-F5344CB8AC3E}">
        <p14:creationId xmlns:p14="http://schemas.microsoft.com/office/powerpoint/2010/main" val="2623869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ytuł 23"/>
          <p:cNvSpPr>
            <a:spLocks noGrp="1"/>
          </p:cNvSpPr>
          <p:nvPr>
            <p:ph type="title"/>
          </p:nvPr>
        </p:nvSpPr>
        <p:spPr>
          <a:xfrm>
            <a:off x="733317" y="352425"/>
            <a:ext cx="8596668" cy="700585"/>
          </a:xfrm>
        </p:spPr>
        <p:txBody>
          <a:bodyPr>
            <a:normAutofit/>
          </a:bodyPr>
          <a:lstStyle/>
          <a:p>
            <a:r>
              <a:rPr lang="pl-PL" sz="3600" dirty="0"/>
              <a:t>Czynniki zakwaszające</a:t>
            </a:r>
          </a:p>
        </p:txBody>
      </p:sp>
      <p:sp>
        <p:nvSpPr>
          <p:cNvPr id="25" name="Symbol zastępczy zawartości 24"/>
          <p:cNvSpPr>
            <a:spLocks noGrp="1"/>
          </p:cNvSpPr>
          <p:nvPr>
            <p:ph sz="half" idx="1"/>
          </p:nvPr>
        </p:nvSpPr>
        <p:spPr>
          <a:xfrm>
            <a:off x="559837" y="1310185"/>
            <a:ext cx="9403279" cy="5195390"/>
          </a:xfrm>
        </p:spPr>
        <p:txBody>
          <a:bodyPr>
            <a:normAutofit/>
          </a:bodyPr>
          <a:lstStyle/>
          <a:p>
            <a:r>
              <a:rPr lang="pl-PL" b="0" dirty="0"/>
              <a:t>Wymywanie znacznych ilości jonów zasadowych (wapnia, magnezu, potasu)</a:t>
            </a:r>
          </a:p>
          <a:p>
            <a:r>
              <a:rPr lang="pl-PL" b="0" dirty="0"/>
              <a:t>Mineralizacja substancji organicznej</a:t>
            </a:r>
          </a:p>
          <a:p>
            <a:r>
              <a:rPr lang="pl-PL" b="0" dirty="0"/>
              <a:t>Pobieranie wapnia przez rośliny</a:t>
            </a:r>
          </a:p>
          <a:p>
            <a:r>
              <a:rPr lang="pl-PL" b="0" dirty="0"/>
              <a:t>Stosowanie nawozów fizjologicznie kwaśnych</a:t>
            </a:r>
          </a:p>
          <a:p>
            <a:endParaRPr lang="pl-PL" b="0" dirty="0"/>
          </a:p>
          <a:p>
            <a:pPr marL="0" indent="0" algn="ctr">
              <a:buNone/>
            </a:pPr>
            <a:r>
              <a:rPr lang="pl-PL" b="0" dirty="0"/>
              <a:t>Zależnie od poziomu nawożenia azotem i stopnia zanieczyszczenia środowiska </a:t>
            </a:r>
          </a:p>
          <a:p>
            <a:pPr marL="0" indent="0" algn="ctr">
              <a:buNone/>
            </a:pPr>
            <a:r>
              <a:rPr lang="pl-PL" dirty="0">
                <a:solidFill>
                  <a:srgbClr val="FF0000"/>
                </a:solidFill>
              </a:rPr>
              <a:t>ŚREDNIO ROCZNE STRATY WAPNIA Z GLEBY TO </a:t>
            </a:r>
          </a:p>
          <a:p>
            <a:pPr marL="0" indent="0" algn="ctr">
              <a:buNone/>
            </a:pPr>
            <a:r>
              <a:rPr lang="pl-PL" sz="2000" u="sng" dirty="0">
                <a:solidFill>
                  <a:srgbClr val="FF0000"/>
                </a:solidFill>
              </a:rPr>
              <a:t>od 200 do 400 kg CaO z 1 ha</a:t>
            </a:r>
          </a:p>
          <a:p>
            <a:pPr marL="0" indent="0" algn="ctr">
              <a:buNone/>
            </a:pPr>
            <a:r>
              <a:rPr lang="pl-PL" sz="2000" dirty="0">
                <a:solidFill>
                  <a:srgbClr val="FF0000"/>
                </a:solidFill>
                <a:latin typeface="Arial" charset="0"/>
              </a:rPr>
              <a:t>Średnia roczna dawka CaO na / 1 ha w Polsce w sezonie </a:t>
            </a:r>
          </a:p>
          <a:p>
            <a:pPr marL="0" indent="0" algn="ctr">
              <a:buNone/>
            </a:pPr>
            <a:r>
              <a:rPr lang="pl-PL" b="0" dirty="0">
                <a:latin typeface="Arial" charset="0"/>
              </a:rPr>
              <a:t>2018/2019 = </a:t>
            </a:r>
            <a:r>
              <a:rPr lang="pl-PL" dirty="0">
                <a:solidFill>
                  <a:srgbClr val="FF0000"/>
                </a:solidFill>
                <a:latin typeface="Arial" charset="0"/>
              </a:rPr>
              <a:t>55,9	</a:t>
            </a:r>
            <a:r>
              <a:rPr lang="pl-PL" b="0" dirty="0">
                <a:latin typeface="Arial" charset="0"/>
              </a:rPr>
              <a:t>2019/2020 = </a:t>
            </a:r>
            <a:r>
              <a:rPr lang="pl-PL" dirty="0">
                <a:solidFill>
                  <a:srgbClr val="FF0000"/>
                </a:solidFill>
                <a:latin typeface="Arial" charset="0"/>
              </a:rPr>
              <a:t>91,3*  </a:t>
            </a:r>
            <a:r>
              <a:rPr lang="pl-PL" sz="1600" dirty="0">
                <a:solidFill>
                  <a:srgbClr val="FF0000"/>
                </a:solidFill>
                <a:latin typeface="Arial" charset="0"/>
              </a:rPr>
              <a:t>/ bilans ujemny /</a:t>
            </a:r>
            <a:endParaRPr lang="pl-PL" sz="2000" b="0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E762EB10-6BF1-0485-1901-5009A2382665}"/>
              </a:ext>
            </a:extLst>
          </p:cNvPr>
          <p:cNvSpPr txBox="1"/>
          <p:nvPr/>
        </p:nvSpPr>
        <p:spPr>
          <a:xfrm>
            <a:off x="9102571" y="5997744"/>
            <a:ext cx="3089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*Dane statystyczne GUS 23.03.22r za 2021r.</a:t>
            </a:r>
          </a:p>
          <a:p>
            <a:endParaRPr lang="pl-PL" sz="900" b="1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pl-PL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Zużycie nawozów w przeliczeniu na czysty składnik.</a:t>
            </a:r>
          </a:p>
          <a:p>
            <a:r>
              <a:rPr lang="pl-PL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Nawozy wapniowe w gospodarstwach ogółem.</a:t>
            </a:r>
          </a:p>
        </p:txBody>
      </p:sp>
    </p:spTree>
    <p:extLst>
      <p:ext uri="{BB962C8B-B14F-4D97-AF65-F5344CB8AC3E}">
        <p14:creationId xmlns:p14="http://schemas.microsoft.com/office/powerpoint/2010/main" val="3036769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ytuł 23"/>
          <p:cNvSpPr>
            <a:spLocks noGrp="1"/>
          </p:cNvSpPr>
          <p:nvPr>
            <p:ph type="title"/>
          </p:nvPr>
        </p:nvSpPr>
        <p:spPr>
          <a:xfrm>
            <a:off x="733317" y="352425"/>
            <a:ext cx="8596668" cy="700585"/>
          </a:xfrm>
        </p:spPr>
        <p:txBody>
          <a:bodyPr>
            <a:normAutofit/>
          </a:bodyPr>
          <a:lstStyle/>
          <a:p>
            <a:r>
              <a:rPr lang="pl-PL" sz="3600" dirty="0"/>
              <a:t>Czynniki zakwaszające</a:t>
            </a:r>
          </a:p>
        </p:txBody>
      </p:sp>
      <p:sp>
        <p:nvSpPr>
          <p:cNvPr id="25" name="Symbol zastępczy zawartości 24"/>
          <p:cNvSpPr>
            <a:spLocks noGrp="1"/>
          </p:cNvSpPr>
          <p:nvPr>
            <p:ph sz="half" idx="1"/>
          </p:nvPr>
        </p:nvSpPr>
        <p:spPr>
          <a:xfrm>
            <a:off x="559837" y="1310185"/>
            <a:ext cx="9403279" cy="5195390"/>
          </a:xfrm>
        </p:spPr>
        <p:txBody>
          <a:bodyPr>
            <a:normAutofit/>
          </a:bodyPr>
          <a:lstStyle/>
          <a:p>
            <a:r>
              <a:rPr lang="pl-PL" b="0" dirty="0"/>
              <a:t>Wymywanie znacznych ilości jonów zasadowych (wapnia, magnezu, potasu)</a:t>
            </a:r>
          </a:p>
          <a:p>
            <a:r>
              <a:rPr lang="pl-PL" b="0" dirty="0"/>
              <a:t>Mineralizacja substancji organicznej</a:t>
            </a:r>
          </a:p>
          <a:p>
            <a:r>
              <a:rPr lang="pl-PL" b="0" dirty="0"/>
              <a:t>Pobieranie wapnia przez rośliny</a:t>
            </a:r>
          </a:p>
          <a:p>
            <a:r>
              <a:rPr lang="pl-PL" b="0" dirty="0"/>
              <a:t>Stosowanie nawozów fizjologicznie kwaśnych</a:t>
            </a:r>
          </a:p>
          <a:p>
            <a:endParaRPr lang="pl-PL" b="0" dirty="0"/>
          </a:p>
          <a:p>
            <a:pPr marL="0" indent="0" algn="ctr">
              <a:buNone/>
            </a:pPr>
            <a:r>
              <a:rPr lang="pl-PL" b="0" dirty="0"/>
              <a:t>Zależnie od poziomu nawożenia azotem i stopnia zanieczyszczenia środowiska </a:t>
            </a:r>
          </a:p>
          <a:p>
            <a:pPr marL="0" indent="0" algn="ctr">
              <a:buNone/>
            </a:pPr>
            <a:r>
              <a:rPr lang="pl-PL" b="0" dirty="0"/>
              <a:t>ŚREDNIO ROCZNE STRATY WAPNIA Z GLEBY TO </a:t>
            </a:r>
          </a:p>
          <a:p>
            <a:pPr marL="0" indent="0" algn="ctr">
              <a:buNone/>
            </a:pPr>
            <a:r>
              <a:rPr lang="pl-PL" sz="2000" b="0" u="sng" dirty="0"/>
              <a:t>od 200 do 400 kg CaO z 1 ha</a:t>
            </a:r>
          </a:p>
          <a:p>
            <a:pPr marL="0" indent="0" algn="ctr">
              <a:buNone/>
            </a:pPr>
            <a:r>
              <a:rPr lang="pl-PL" sz="2000" dirty="0">
                <a:solidFill>
                  <a:srgbClr val="FF0000"/>
                </a:solidFill>
                <a:latin typeface="Arial" charset="0"/>
              </a:rPr>
              <a:t>Średnia roczna dawka CaO na / 1 ha w Polsce w sezonie </a:t>
            </a:r>
          </a:p>
          <a:p>
            <a:pPr marL="0" indent="0" algn="ctr">
              <a:buNone/>
            </a:pPr>
            <a:r>
              <a:rPr lang="pl-PL" b="0" dirty="0">
                <a:latin typeface="Arial" charset="0"/>
              </a:rPr>
              <a:t>2018/2019 = </a:t>
            </a:r>
            <a:r>
              <a:rPr lang="pl-PL" dirty="0">
                <a:solidFill>
                  <a:srgbClr val="FF0000"/>
                </a:solidFill>
                <a:latin typeface="Arial" charset="0"/>
              </a:rPr>
              <a:t>55,9	</a:t>
            </a:r>
            <a:r>
              <a:rPr lang="pl-PL" b="0" dirty="0">
                <a:latin typeface="Arial" charset="0"/>
              </a:rPr>
              <a:t>2019/2020 = </a:t>
            </a:r>
            <a:r>
              <a:rPr lang="pl-PL" dirty="0">
                <a:solidFill>
                  <a:srgbClr val="FF0000"/>
                </a:solidFill>
                <a:latin typeface="Arial" charset="0"/>
              </a:rPr>
              <a:t>91,3*  </a:t>
            </a:r>
            <a:r>
              <a:rPr lang="pl-PL" sz="1600" dirty="0">
                <a:solidFill>
                  <a:srgbClr val="FF0000"/>
                </a:solidFill>
                <a:latin typeface="Arial" charset="0"/>
              </a:rPr>
              <a:t>/ bilans ujemny /</a:t>
            </a:r>
            <a:endParaRPr lang="pl-PL" sz="2000" b="0" dirty="0"/>
          </a:p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</a:rPr>
              <a:t>ZAKWASZANIE GLEB JEST PROCESEM CIĄGŁYM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E762EB10-6BF1-0485-1901-5009A2382665}"/>
              </a:ext>
            </a:extLst>
          </p:cNvPr>
          <p:cNvSpPr txBox="1"/>
          <p:nvPr/>
        </p:nvSpPr>
        <p:spPr>
          <a:xfrm>
            <a:off x="9102571" y="5997744"/>
            <a:ext cx="3089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*Dane statystyczne GUS 23.03.22r za 2021r.</a:t>
            </a:r>
          </a:p>
          <a:p>
            <a:endParaRPr lang="pl-PL" sz="900" b="1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pl-PL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Zużycie nawozów w przeliczeniu na czysty składnik.</a:t>
            </a:r>
          </a:p>
          <a:p>
            <a:r>
              <a:rPr lang="pl-PL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Nawozy wapniowe w gospodarstwach ogółem.</a:t>
            </a:r>
          </a:p>
        </p:txBody>
      </p:sp>
    </p:spTree>
    <p:extLst>
      <p:ext uri="{BB962C8B-B14F-4D97-AF65-F5344CB8AC3E}">
        <p14:creationId xmlns:p14="http://schemas.microsoft.com/office/powerpoint/2010/main" val="194195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Grp="1" noChangeArrowheads="1"/>
          </p:cNvSpPr>
          <p:nvPr>
            <p:ph type="subTitle" idx="4294967295"/>
          </p:nvPr>
        </p:nvSpPr>
        <p:spPr>
          <a:xfrm>
            <a:off x="354564" y="565408"/>
            <a:ext cx="6077824" cy="6540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altLang="pl-PL" sz="3600" b="1" dirty="0"/>
              <a:t>Znaczenie wapnowania</a:t>
            </a:r>
          </a:p>
        </p:txBody>
      </p:sp>
      <p:graphicFrame>
        <p:nvGraphicFramePr>
          <p:cNvPr id="5123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1524000" y="1844676"/>
          <a:ext cx="9144000" cy="378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Dokument" r:id="rId4" imgW="5260183" imgH="2180002" progId="Word.Document.8">
                  <p:embed/>
                </p:oleObj>
              </mc:Choice>
              <mc:Fallback>
                <p:oleObj name="Dokument" r:id="rId4" imgW="5260183" imgH="2180002" progId="Word.Document.8">
                  <p:embed/>
                  <p:pic>
                    <p:nvPicPr>
                      <p:cNvPr id="512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844676"/>
                        <a:ext cx="9144000" cy="378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9192344" y="2216440"/>
            <a:ext cx="13319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pl-PL" altLang="pl-PL" sz="1400" dirty="0">
                <a:latin typeface="Arial" charset="0"/>
              </a:rPr>
              <a:t>plon potencjalny</a:t>
            </a: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2371725" y="1773238"/>
            <a:ext cx="443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pl-PL" altLang="pl-PL" sz="2400" b="1">
                <a:latin typeface="Arial" charset="0"/>
              </a:rPr>
              <a:t>NIE MA PLONU BEZ WAPNA!</a:t>
            </a:r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2007798" y="5949950"/>
            <a:ext cx="219470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pl-PL" altLang="pl-PL" sz="1600" dirty="0">
                <a:latin typeface="Arial" charset="0"/>
              </a:rPr>
              <a:t>wg prof. W. Grzebisza</a:t>
            </a:r>
          </a:p>
        </p:txBody>
      </p:sp>
      <p:sp>
        <p:nvSpPr>
          <p:cNvPr id="5127" name="Text Box 6"/>
          <p:cNvSpPr txBox="1">
            <a:spLocks noChangeArrowheads="1"/>
          </p:cNvSpPr>
          <p:nvPr/>
        </p:nvSpPr>
        <p:spPr bwMode="auto">
          <a:xfrm>
            <a:off x="1665289" y="2484438"/>
            <a:ext cx="392588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pl-PL" altLang="pl-PL" sz="1800" b="1">
                <a:latin typeface="Arial" charset="0"/>
              </a:rPr>
              <a:t>„SCHODKI GRZEBISZA”</a:t>
            </a:r>
          </a:p>
        </p:txBody>
      </p:sp>
    </p:spTree>
    <p:extLst>
      <p:ext uri="{BB962C8B-B14F-4D97-AF65-F5344CB8AC3E}">
        <p14:creationId xmlns:p14="http://schemas.microsoft.com/office/powerpoint/2010/main" val="335516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Symbol zastępczy numeru slajdu 4"/>
          <p:cNvSpPr>
            <a:spLocks noGrp="1"/>
          </p:cNvSpPr>
          <p:nvPr>
            <p:ph type="sldNum" sz="quarter" idx="4294967295"/>
          </p:nvPr>
        </p:nvSpPr>
        <p:spPr>
          <a:xfrm>
            <a:off x="1847850" y="6183313"/>
            <a:ext cx="431800" cy="4318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8A270E1-B60B-43A3-BCC5-B20D089C344F}" type="slidenum">
              <a:rPr lang="de-CH" altLang="pl-PL" smtClean="0">
                <a:solidFill>
                  <a:schemeClr val="tx2"/>
                </a:solidFill>
              </a:rPr>
              <a:pPr/>
              <a:t>7</a:t>
            </a:fld>
            <a:endParaRPr lang="de-CH" altLang="pl-PL">
              <a:solidFill>
                <a:schemeClr val="tx2"/>
              </a:solidFill>
            </a:endParaRP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801742" y="449944"/>
            <a:ext cx="8596668" cy="827314"/>
          </a:xfrm>
        </p:spPr>
        <p:txBody>
          <a:bodyPr>
            <a:normAutofit/>
          </a:bodyPr>
          <a:lstStyle/>
          <a:p>
            <a:pPr eaLnBrk="1" hangingPunct="1"/>
            <a:r>
              <a:rPr lang="pl-PL" altLang="pl-PL" sz="3600" dirty="0"/>
              <a:t>Udział gleb kwaśnych w Polsce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1D79907-12B3-83F8-4504-F91CAD3682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97" y="1376100"/>
            <a:ext cx="5207946" cy="512235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0DFAF1D4-5688-A27F-0AC9-233BCE9BF3CB}"/>
              </a:ext>
            </a:extLst>
          </p:cNvPr>
          <p:cNvSpPr txBox="1"/>
          <p:nvPr/>
        </p:nvSpPr>
        <p:spPr>
          <a:xfrm>
            <a:off x="6120343" y="5625183"/>
            <a:ext cx="4249480" cy="6210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Źródło: Łysiak i Smreczek, opracowanie własne, 2017, IUNG-PIB Puławy</a:t>
            </a:r>
            <a:r>
              <a:rPr lang="pl-PL" sz="1800" dirty="0">
                <a:solidFill>
                  <a:srgbClr val="000000"/>
                </a:solidFill>
                <a:effectLst/>
                <a:latin typeface="Barlow Condensed Light" panose="00000406000000000000" pitchFamily="2" charset="-18"/>
                <a:ea typeface="Times New Roman" panose="02020603050405020304" pitchFamily="18" charset="0"/>
                <a:cs typeface="Barlow Condensed Light" panose="00000406000000000000" pitchFamily="2" charset="-18"/>
              </a:rPr>
              <a:t>.</a:t>
            </a:r>
            <a:endParaRPr lang="pl-PL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CF4D648-8236-8176-1310-A1D8530EDFF6}"/>
              </a:ext>
            </a:extLst>
          </p:cNvPr>
          <p:cNvSpPr txBox="1"/>
          <p:nvPr/>
        </p:nvSpPr>
        <p:spPr>
          <a:xfrm>
            <a:off x="6498455" y="2743200"/>
            <a:ext cx="4169545" cy="129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  <a:defRPr/>
            </a:pPr>
            <a:r>
              <a:rPr lang="pl-PL" b="0" dirty="0"/>
              <a:t>Ilość gruntów bardzo kwaśnych i kwaśnych</a:t>
            </a:r>
          </a:p>
          <a:p>
            <a:pPr>
              <a:lnSpc>
                <a:spcPts val="3000"/>
              </a:lnSpc>
              <a:defRPr/>
            </a:pPr>
            <a:r>
              <a:rPr lang="pl-PL" b="0" dirty="0"/>
              <a:t> </a:t>
            </a:r>
          </a:p>
          <a:p>
            <a:pPr algn="ctr">
              <a:lnSpc>
                <a:spcPts val="3000"/>
              </a:lnSpc>
              <a:defRPr/>
            </a:pPr>
            <a:r>
              <a:rPr lang="pl-PL" sz="4400" b="1" dirty="0">
                <a:solidFill>
                  <a:srgbClr val="FF0000"/>
                </a:solidFill>
              </a:rPr>
              <a:t>58,2 %</a:t>
            </a:r>
          </a:p>
        </p:txBody>
      </p:sp>
    </p:spTree>
    <p:extLst>
      <p:ext uri="{BB962C8B-B14F-4D97-AF65-F5344CB8AC3E}">
        <p14:creationId xmlns:p14="http://schemas.microsoft.com/office/powerpoint/2010/main" val="2890317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ytuł 23"/>
          <p:cNvSpPr>
            <a:spLocks noGrp="1"/>
          </p:cNvSpPr>
          <p:nvPr>
            <p:ph type="title"/>
          </p:nvPr>
        </p:nvSpPr>
        <p:spPr>
          <a:xfrm>
            <a:off x="835781" y="449943"/>
            <a:ext cx="8596668" cy="700585"/>
          </a:xfrm>
        </p:spPr>
        <p:txBody>
          <a:bodyPr>
            <a:normAutofit/>
          </a:bodyPr>
          <a:lstStyle/>
          <a:p>
            <a:r>
              <a:rPr lang="pl-PL" sz="3600" dirty="0"/>
              <a:t>Konsekwencje niskiego </a:t>
            </a:r>
            <a:r>
              <a:rPr lang="pl-PL" sz="3600" dirty="0" err="1"/>
              <a:t>pH</a:t>
            </a:r>
            <a:r>
              <a:rPr lang="pl-PL" sz="3600" dirty="0"/>
              <a:t>  gleby</a:t>
            </a:r>
          </a:p>
        </p:txBody>
      </p:sp>
      <p:sp>
        <p:nvSpPr>
          <p:cNvPr id="25" name="Symbol zastępczy zawartości 24"/>
          <p:cNvSpPr>
            <a:spLocks noGrp="1"/>
          </p:cNvSpPr>
          <p:nvPr>
            <p:ph sz="half" idx="1"/>
          </p:nvPr>
        </p:nvSpPr>
        <p:spPr>
          <a:xfrm>
            <a:off x="835781" y="1501033"/>
            <a:ext cx="9127334" cy="50973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pl-PL" b="0" dirty="0"/>
              <a:t>Pobieranie składników pokarmowych NPK w zależności od </a:t>
            </a:r>
            <a:r>
              <a:rPr lang="pl-PL" b="0" dirty="0" err="1"/>
              <a:t>pH</a:t>
            </a:r>
            <a:r>
              <a:rPr lang="pl-PL" b="0" dirty="0"/>
              <a:t> gleby ( w % )</a:t>
            </a:r>
          </a:p>
        </p:txBody>
      </p:sp>
      <p:graphicFrame>
        <p:nvGraphicFramePr>
          <p:cNvPr id="3" name="Symbol zastępczy zawartości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93795835"/>
              </p:ext>
            </p:extLst>
          </p:nvPr>
        </p:nvGraphicFramePr>
        <p:xfrm>
          <a:off x="835780" y="2336799"/>
          <a:ext cx="9373538" cy="3020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2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2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64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80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22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22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55042">
                <a:tc>
                  <a:txBody>
                    <a:bodyPr/>
                    <a:lstStyle/>
                    <a:p>
                      <a:r>
                        <a:rPr lang="pl-PL" sz="2000" dirty="0" err="1"/>
                        <a:t>pH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5,5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5042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5042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P</a:t>
                      </a:r>
                      <a:r>
                        <a:rPr lang="pl-PL" sz="1400" dirty="0"/>
                        <a:t>2</a:t>
                      </a:r>
                      <a:r>
                        <a:rPr lang="pl-PL" sz="2000" dirty="0"/>
                        <a:t>O</a:t>
                      </a:r>
                      <a:r>
                        <a:rPr lang="pl-PL" sz="1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5042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K</a:t>
                      </a:r>
                      <a:r>
                        <a:rPr lang="pl-PL" sz="1400" dirty="0"/>
                        <a:t>2</a:t>
                      </a:r>
                      <a:r>
                        <a:rPr lang="pl-PL" sz="2000" dirty="0"/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Owal 1">
            <a:extLst>
              <a:ext uri="{FF2B5EF4-FFF2-40B4-BE49-F238E27FC236}">
                <a16:creationId xmlns:a16="http://schemas.microsoft.com/office/drawing/2014/main" id="{23D296CA-1338-85A8-15CA-D3D585AF1E43}"/>
              </a:ext>
            </a:extLst>
          </p:cNvPr>
          <p:cNvSpPr/>
          <p:nvPr/>
        </p:nvSpPr>
        <p:spPr>
          <a:xfrm>
            <a:off x="7210425" y="1809750"/>
            <a:ext cx="1371600" cy="4143375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661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464458"/>
            <a:ext cx="8596668" cy="624114"/>
          </a:xfrm>
        </p:spPr>
        <p:txBody>
          <a:bodyPr>
            <a:normAutofit/>
          </a:bodyPr>
          <a:lstStyle/>
          <a:p>
            <a:r>
              <a:rPr lang="pl-PL" sz="3600" b="1" dirty="0"/>
              <a:t>Toksyczny glin</a:t>
            </a:r>
          </a:p>
        </p:txBody>
      </p:sp>
      <p:pic>
        <p:nvPicPr>
          <p:cNvPr id="5" name="Symbol zastępczy zawartości 3" descr="Healthy root tip compared to a deformed root tip affected by aluminium toxicity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794" y="3009166"/>
            <a:ext cx="7176120" cy="338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 descr="http://medicalassessmentonline.com/john/aluminum-toxicity-and-symptoms-factsheet-201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48" y="1463081"/>
            <a:ext cx="2295525" cy="1171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01500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t podstaw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zablon prez SPW 2021" id="{2DB75EEC-DE00-48AD-957D-CB6510FD74CE}" vid="{3177A7F2-630B-4736-A8BD-0CFFD638055E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Szablon prezentacji SPW 2021</Template>
  <TotalTime>0</TotalTime>
  <Words>797</Words>
  <Application>Microsoft Office PowerPoint</Application>
  <PresentationFormat>Panoramiczny</PresentationFormat>
  <Paragraphs>180</Paragraphs>
  <Slides>20</Slides>
  <Notes>1</Notes>
  <HiddenSlides>0</HiddenSlides>
  <MMClips>0</MMClips>
  <ScaleCrop>false</ScaleCrop>
  <HeadingPairs>
    <vt:vector size="8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4</vt:i4>
      </vt:variant>
      <vt:variant>
        <vt:lpstr>Tytuły slajdów</vt:lpstr>
      </vt:variant>
      <vt:variant>
        <vt:i4>20</vt:i4>
      </vt:variant>
    </vt:vector>
  </HeadingPairs>
  <TitlesOfParts>
    <vt:vector size="30" baseType="lpstr">
      <vt:lpstr>Arial</vt:lpstr>
      <vt:lpstr>Barlow Condensed Light</vt:lpstr>
      <vt:lpstr>Calibri</vt:lpstr>
      <vt:lpstr>Times New Roman</vt:lpstr>
      <vt:lpstr>Wingdings</vt:lpstr>
      <vt:lpstr>Temat podstawowy</vt:lpstr>
      <vt:lpstr>Dokument</vt:lpstr>
      <vt:lpstr>Wykres</vt:lpstr>
      <vt:lpstr>Image Photo Editor</vt:lpstr>
      <vt:lpstr>Worksheet</vt:lpstr>
      <vt:lpstr>Prezentacja programu PowerPoint</vt:lpstr>
      <vt:lpstr>Skala pH</vt:lpstr>
      <vt:lpstr>Czynniki zakwaszające</vt:lpstr>
      <vt:lpstr>Czynniki zakwaszające</vt:lpstr>
      <vt:lpstr>Czynniki zakwaszające</vt:lpstr>
      <vt:lpstr>Prezentacja programu PowerPoint</vt:lpstr>
      <vt:lpstr>Udział gleb kwaśnych w Polsce</vt:lpstr>
      <vt:lpstr>Konsekwencje niskiego pH  gleby</vt:lpstr>
      <vt:lpstr>Toksyczny glin</vt:lpstr>
      <vt:lpstr>Toksyczny glin</vt:lpstr>
      <vt:lpstr>Składniki gleby</vt:lpstr>
      <vt:lpstr>Życie w glebie</vt:lpstr>
      <vt:lpstr>Próchnica a pojemność wodna</vt:lpstr>
      <vt:lpstr>Prezentacja programu PowerPoint</vt:lpstr>
      <vt:lpstr>Przedziały  potrzeb  wapnowania</vt:lpstr>
      <vt:lpstr>Zawartość gliny w wierzchniej warstwie gleby</vt:lpstr>
      <vt:lpstr>Pojemność wodna gleb (AWC)</vt:lpstr>
      <vt:lpstr>Rozkład odczynu pH gleb ornych w Europie</vt:lpstr>
      <vt:lpstr>Poziom średniorocznych strat finansowych na 1ha UR możliwy do uniknięcia dzięki wapnowaniu.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Ada SPW</dc:creator>
  <cp:lastModifiedBy>Marek Tyrajski</cp:lastModifiedBy>
  <cp:revision>108</cp:revision>
  <dcterms:created xsi:type="dcterms:W3CDTF">2021-11-01T16:13:26Z</dcterms:created>
  <dcterms:modified xsi:type="dcterms:W3CDTF">2022-05-10T09:45:10Z</dcterms:modified>
</cp:coreProperties>
</file>