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46" r:id="rId2"/>
    <p:sldId id="360" r:id="rId3"/>
    <p:sldId id="379" r:id="rId4"/>
    <p:sldId id="357" r:id="rId5"/>
    <p:sldId id="380" r:id="rId6"/>
    <p:sldId id="373" r:id="rId7"/>
    <p:sldId id="381" r:id="rId8"/>
    <p:sldId id="377" r:id="rId9"/>
    <p:sldId id="382" r:id="rId10"/>
    <p:sldId id="383" r:id="rId11"/>
    <p:sldId id="384" r:id="rId12"/>
    <p:sldId id="385" r:id="rId13"/>
    <p:sldId id="386" r:id="rId14"/>
    <p:sldId id="372" r:id="rId15"/>
    <p:sldId id="388" r:id="rId16"/>
    <p:sldId id="375" r:id="rId17"/>
    <p:sldId id="390" r:id="rId18"/>
    <p:sldId id="389" r:id="rId19"/>
    <p:sldId id="378" r:id="rId20"/>
    <p:sldId id="376" r:id="rId21"/>
    <p:sldId id="392" r:id="rId22"/>
    <p:sldId id="391" r:id="rId23"/>
    <p:sldId id="393" r:id="rId24"/>
    <p:sldId id="371" r:id="rId25"/>
    <p:sldId id="387" r:id="rId26"/>
    <p:sldId id="374" r:id="rId27"/>
    <p:sldId id="395" r:id="rId28"/>
    <p:sldId id="394" r:id="rId29"/>
    <p:sldId id="396" r:id="rId30"/>
    <p:sldId id="398" r:id="rId31"/>
    <p:sldId id="397" r:id="rId32"/>
    <p:sldId id="400" r:id="rId33"/>
    <p:sldId id="3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15"/>
    <a:srgbClr val="00B0F0"/>
    <a:srgbClr val="0091EA"/>
    <a:srgbClr val="FF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9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1DD9-F992-4615-B94C-5EF220F63481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E307-7E85-490C-B615-FE06EE61496A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2729-B504-4405-A3C0-C986787A91CF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6F36-AD44-46EB-A918-BD8E5B6763DB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106-7FA3-474D-B480-8B6FCF36B04A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ACB-3D7A-4BFB-AD42-4D87622CB653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EEB-A75A-4CE6-A4A1-C1933327E943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FAE7-6989-4818-8B5B-893F9756D6D4}" type="datetime1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4A4-3780-44CA-B7AC-048400C983D7}" type="datetime1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2B3D-3846-43A6-A626-025544C82619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332-B306-4D60-A59C-E02186736B29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D0EA-6DDA-4827-B283-CD5BE0C30F58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67200" y="4191000"/>
            <a:ext cx="4876800" cy="2667000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Modele funkcjonowania samorządu rolniczego 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Unii Europejskiej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wybranych krajach spoza Unii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152400"/>
            <a:ext cx="3581400" cy="1600200"/>
          </a:xfrm>
          <a:effectLst/>
        </p:spPr>
        <p:txBody>
          <a:bodyPr>
            <a:normAutofit/>
          </a:bodyPr>
          <a:lstStyle/>
          <a:p>
            <a:pPr algn="r">
              <a:defRPr/>
            </a:pPr>
            <a:r>
              <a:rPr lang="pl-PL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hab. Monika A.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Król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UŁ</a:t>
            </a:r>
          </a:p>
          <a:p>
            <a:pPr algn="r">
              <a:defRPr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Wydział Prawa i Administracji</a:t>
            </a: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uniwersytet Łódzki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4182C593-26C4-47F4-97B9-04B136D3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Samorząd zawodowy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4537" y="1752600"/>
            <a:ext cx="6934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tworzony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jest dla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zawodów zaufania publicznego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często określanych jako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„wolne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zorganizowany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mocy prawa w korporacje prawa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publicznego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istotą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jest powierzenie </a:t>
            </a:r>
            <a:r>
              <a:rPr lang="pl-PL" sz="1900" b="1" dirty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zarządu sprawami publicznymi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samym zainteresowanym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rgbClr val="FF0000"/>
                </a:solidFill>
              </a:rPr>
              <a:t>o</a:t>
            </a:r>
            <a:r>
              <a:rPr lang="pl-PL" sz="1900" b="1" dirty="0" smtClean="0">
                <a:solidFill>
                  <a:srgbClr val="FF0000"/>
                </a:solidFill>
              </a:rPr>
              <a:t>bligatoryjne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członkostwo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dopuszczenia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wykonywania danego zawodu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(wpis na listę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Kodeks dobrych praktyk, kodeks zasad etyki zawodowej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Obowiązek odbywania szkoleń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sankcji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nienależyte jego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wykonywanie -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sądownictwo dyscyplinarnego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Struktura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kilku szczeblowa, izby wyposażone w osobowość prawną, reprezentacja krajowa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Samorząd gospodarczy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1" y="1014413"/>
            <a:ext cx="716280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Samorząd gospodarczy to związek publicznoprawny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którego uczestnicy są powiązani </a:t>
            </a:r>
            <a:r>
              <a:rPr lang="pl-PL" sz="1900" b="1" dirty="0">
                <a:solidFill>
                  <a:srgbClr val="00B415"/>
                </a:solidFill>
              </a:rPr>
              <a:t>więzią gospodarczą</a:t>
            </a:r>
            <a:r>
              <a:rPr lang="pl-PL" sz="1900" b="1" dirty="0" smtClean="0">
                <a:solidFill>
                  <a:srgbClr val="00B415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II </a:t>
            </a:r>
            <a:r>
              <a:rPr lang="pl-PL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RP </a:t>
            </a:r>
            <a:r>
              <a:rPr lang="pl-PL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określano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 jako </a:t>
            </a:r>
            <a:r>
              <a:rPr lang="pl-PL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samorząd podmiotów czynnych w danej gałęzi gospodarki i zaliczano doń samorządy przemysłowo-handlowe, samorząd rzemieślniczy i </a:t>
            </a:r>
            <a:r>
              <a:rPr lang="pl-PL" sz="1900" b="1" i="1" dirty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samorząd </a:t>
            </a:r>
            <a:r>
              <a:rPr lang="pl-PL" sz="1900" b="1" i="1" dirty="0" smtClean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rolniczy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wyraz </a:t>
            </a:r>
            <a:r>
              <a:rPr lang="pl-PL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decentralizacji administracji </a:t>
            </a:r>
            <a:r>
              <a:rPr lang="pl-PL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państwowej</a:t>
            </a:r>
            <a:r>
              <a:rPr lang="pl-PL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uzupełnienie </a:t>
            </a:r>
            <a:r>
              <a:rPr lang="pl-PL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działalności państwa w sferze </a:t>
            </a:r>
            <a:r>
              <a:rPr lang="pl-PL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ekonomicznej -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przedsiębiorcy</a:t>
            </a:r>
            <a:r>
              <a:rPr lang="pl-PL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mogą </a:t>
            </a:r>
            <a:r>
              <a:rPr lang="pl-PL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uczestniczyć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wykonywaniu niektórych </a:t>
            </a:r>
            <a:r>
              <a:rPr lang="pl-PL" sz="1900" b="1" u="sng" dirty="0">
                <a:solidFill>
                  <a:srgbClr val="00B415"/>
                </a:solidFill>
              </a:rPr>
              <a:t>funkcji państwa w </a:t>
            </a:r>
            <a:r>
              <a:rPr lang="pl-PL" sz="1900" b="1" u="sng" dirty="0" smtClean="0">
                <a:solidFill>
                  <a:srgbClr val="00B415"/>
                </a:solidFill>
              </a:rPr>
              <a:t>gospodarce</a:t>
            </a:r>
          </a:p>
          <a:p>
            <a:endParaRPr lang="pl-PL" sz="1900" b="1" u="sng" dirty="0" smtClean="0">
              <a:solidFill>
                <a:srgbClr val="00B415"/>
              </a:solidFill>
            </a:endParaRPr>
          </a:p>
          <a:p>
            <a:r>
              <a:rPr lang="pl-PL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Może pełnić wiele </a:t>
            </a:r>
            <a:r>
              <a:rPr lang="pl-PL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funkcji</a:t>
            </a:r>
            <a:r>
              <a:rPr lang="pl-PL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źródłem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informacji o działalności gospodarczej </a:t>
            </a: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wykorzystaniu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tych informacji w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interwencjonizmie państwowym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działalność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promocyjna, edukacyjna, szkoleniowa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może przyczyniać się do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zmniejszania bezrobocia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do podejmowania trafnych wyborów kierunków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produkcji, zagrożonych mniejszym ryzykiem gospodarczym;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ułatwiać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konsultacje społeczne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opiniowanie aktów prawych; </a:t>
            </a: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rzejęcie </a:t>
            </a:r>
            <a:r>
              <a:rPr lang="pl-PL" sz="1600" b="1" dirty="0" smtClean="0">
                <a:solidFill>
                  <a:srgbClr val="00B415"/>
                </a:solidFill>
              </a:rPr>
              <a:t>wykonywania </a:t>
            </a:r>
            <a:r>
              <a:rPr lang="pl-PL" sz="1600" b="1" dirty="0">
                <a:solidFill>
                  <a:srgbClr val="00B415"/>
                </a:solidFill>
              </a:rPr>
              <a:t>części zadań państwa wobec gospodarki</a:t>
            </a:r>
            <a:r>
              <a:rPr lang="pl-PL" sz="1600" b="1" dirty="0">
                <a:solidFill>
                  <a:srgbClr val="00B050"/>
                </a:solidFill>
              </a:rPr>
              <a:t>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np. w zakresie wydawania certyfikatów, znaków jakości.</a:t>
            </a: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pl-PL" sz="1600" b="1" u="sng" dirty="0" smtClean="0">
              <a:solidFill>
                <a:srgbClr val="00B415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Udział w samorządzie gospodarczym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0263" y="990601"/>
            <a:ext cx="70437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Genezy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samorządu gospodarczego należałoby doszukiwać się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XIII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w.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związkach kupieckich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 </a:t>
            </a:r>
            <a:r>
              <a:rPr lang="pl-PL" sz="1900" b="1" dirty="0">
                <a:solidFill>
                  <a:srgbClr val="00B415"/>
                </a:solidFill>
              </a:rPr>
              <a:t>Włoszech. </a:t>
            </a:r>
            <a:endParaRPr lang="pl-PL" sz="1900" b="1" dirty="0" smtClean="0">
              <a:solidFill>
                <a:srgbClr val="00B415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pl-PL" sz="1900" b="1" dirty="0">
                <a:solidFill>
                  <a:srgbClr val="00B415"/>
                </a:solidFill>
              </a:rPr>
              <a:t>Francji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Napoleon Bonaparte w dekrecie konsularnym z 1802 r. powołał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izby handlowe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zrzeszające kupców i przemysłowców, a francuskie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chambres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commerce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stały się wzorcem dla tworzenia izb przemysłowo-handlowych w innych krajach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europejskich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Polsce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historycznie izby gospodarcze i rzemieślnicze w pierwszym okresie swojej działalności zostały oparte na modelu obowiązującym w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Niemczech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w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Austrii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II połowie XIX w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Izby były organizacjami samorządu gospodarczego o charakterze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przymusowym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obejmującym wszystkich przemysłowców i rzemieślników danego okręgu. 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odele </a:t>
            </a: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samorządu </a:t>
            </a: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gospodarczego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7185"/>
            <a:ext cx="693420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Współcześnie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krajach Unii Europejskiej wskazać można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modele:</a:t>
            </a:r>
            <a:endParaRPr lang="pl-PL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Pierwszy to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b="1" dirty="0">
                <a:solidFill>
                  <a:srgbClr val="FF0000"/>
                </a:solidFill>
              </a:rPr>
              <a:t>model „romański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”,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co wskazywały j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ego włoskie i francuskie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korzenie, a dziś szerzej określany jako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„kontynentalny”, </a:t>
            </a:r>
            <a:r>
              <a:rPr lang="pl-PL" sz="1900" b="1" dirty="0">
                <a:solidFill>
                  <a:srgbClr val="00B415"/>
                </a:solidFill>
              </a:rPr>
              <a:t>z obligatoryjną przynależnością podmiotów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gospodarczych w izbach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l-PL" sz="19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Działają na podstawie prawa publicznego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Tego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typu strukturę wybrały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Francja, Hiszpania, Włochy, ale też Niemcy, Austria, Luksemburg, Holandia, Grecja, Słowacja i Słowenia.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Drugi to </a:t>
            </a:r>
            <a:r>
              <a:rPr lang="pl-PL" sz="1900" b="1" dirty="0">
                <a:solidFill>
                  <a:srgbClr val="FF0000"/>
                </a:solidFill>
              </a:rPr>
              <a:t>model „anglosaski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”,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który reprezentuje zwłaszcza prawo anglosaskie. Charakteryzuje się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b="1" dirty="0">
                <a:solidFill>
                  <a:srgbClr val="00B415"/>
                </a:solidFill>
              </a:rPr>
              <a:t>dobrowolnością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przynależności do izb gospodarczych. 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Izby te </a:t>
            </a:r>
            <a:r>
              <a:rPr lang="pl-PL" sz="19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funkcjonują na podstawie prawa prywatnego. </a:t>
            </a:r>
          </a:p>
          <a:p>
            <a:pPr marL="288000"/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ten wybrały: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Wielka Brytania, Irlandia, Finlandia, Szwecja, Dania, Belgia Portugalia, Cypr, Malta,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 również państwa postsocjalistyczne: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Czechy, Węgry, Estonia, Łotwa, Litwa, Bułgaria i Rumunia, a także Polska.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7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Pozycja samorządu gospodarczego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2057400" y="1089164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Model romański</a:t>
            </a:r>
          </a:p>
          <a:p>
            <a:r>
              <a:rPr lang="pl-PL" dirty="0" smtClean="0"/>
              <a:t>Wynika z uznania </a:t>
            </a:r>
            <a:r>
              <a:rPr lang="pl-PL" dirty="0"/>
              <a:t>w danym modelu samorządu gospodarczego jako </a:t>
            </a:r>
            <a:r>
              <a:rPr lang="pl-PL" dirty="0">
                <a:solidFill>
                  <a:srgbClr val="00B415"/>
                </a:solidFill>
              </a:rPr>
              <a:t>instytucji prawa </a:t>
            </a:r>
            <a:r>
              <a:rPr lang="pl-PL" dirty="0" smtClean="0">
                <a:solidFill>
                  <a:srgbClr val="00B415"/>
                </a:solidFill>
              </a:rPr>
              <a:t>publicznego </a:t>
            </a:r>
            <a:r>
              <a:rPr lang="pl-PL" dirty="0" smtClean="0"/>
              <a:t>i </a:t>
            </a:r>
            <a:r>
              <a:rPr lang="pl-PL" dirty="0" smtClean="0">
                <a:solidFill>
                  <a:srgbClr val="00B415"/>
                </a:solidFill>
              </a:rPr>
              <a:t>powierzenie </a:t>
            </a:r>
            <a:r>
              <a:rPr lang="pl-PL" dirty="0">
                <a:solidFill>
                  <a:srgbClr val="00B415"/>
                </a:solidFill>
              </a:rPr>
              <a:t>mu zadań publicznych</a:t>
            </a:r>
            <a:r>
              <a:rPr lang="pl-PL" dirty="0"/>
              <a:t>, polegających na wykonywaniu </a:t>
            </a:r>
            <a:r>
              <a:rPr lang="pl-PL" b="1" dirty="0"/>
              <a:t>zadań zleconych z zakresu administracji gospodarczej. </a:t>
            </a:r>
            <a:endParaRPr lang="pl-PL" b="1" dirty="0" smtClean="0"/>
          </a:p>
          <a:p>
            <a:r>
              <a:rPr lang="pl-PL" dirty="0" smtClean="0"/>
              <a:t>Takie </a:t>
            </a:r>
            <a:r>
              <a:rPr lang="pl-PL" dirty="0"/>
              <a:t>rozwiązanie przyjęto w Austrii, Francji, Niemczech, Holandii, </a:t>
            </a:r>
            <a:endParaRPr lang="pl-PL" dirty="0" smtClean="0"/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Model anglosaski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dirty="0" smtClean="0"/>
              <a:t>Natomiast </a:t>
            </a:r>
            <a:r>
              <a:rPr lang="pl-PL" dirty="0"/>
              <a:t>w Wielkiej Brytanii i Danii, a także w Polsce samorząd gospodarczy </a:t>
            </a:r>
            <a:r>
              <a:rPr lang="pl-PL" dirty="0">
                <a:solidFill>
                  <a:srgbClr val="00B415"/>
                </a:solidFill>
              </a:rPr>
              <a:t>nie ma takich uprawnień</a:t>
            </a:r>
            <a:r>
              <a:rPr lang="pl-PL" dirty="0"/>
              <a:t>.  </a:t>
            </a:r>
            <a:endParaRPr lang="pl-PL" dirty="0" smtClean="0"/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N</a:t>
            </a:r>
            <a:r>
              <a:rPr lang="pl-PL" dirty="0" smtClean="0"/>
              <a:t>ieporównywalnie </a:t>
            </a:r>
            <a:r>
              <a:rPr lang="pl-PL" dirty="0"/>
              <a:t>większą rolę odgrywa rzeczywisty </a:t>
            </a:r>
            <a:r>
              <a:rPr lang="pl-PL" b="1" dirty="0"/>
              <a:t>samorząd gospodarczy funkcjonujący w reżimie prawa </a:t>
            </a:r>
            <a:r>
              <a:rPr lang="pl-PL" b="1" dirty="0" smtClean="0"/>
              <a:t>publicznego.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Przesądza </a:t>
            </a:r>
            <a:r>
              <a:rPr lang="pl-PL" dirty="0"/>
              <a:t>o tym </a:t>
            </a:r>
            <a:r>
              <a:rPr lang="pl-PL" b="1" dirty="0"/>
              <a:t>powszechny charakter, władztwo administracyjne, samodzielność działania, wykonywanie zadań z zakresu administracji publicznej, własne źródła dochodów</a:t>
            </a:r>
            <a:r>
              <a:rPr lang="pl-PL" dirty="0"/>
              <a:t>, których znaczną część stanowi udział w podatkach lokalnych i państwowych.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To </a:t>
            </a:r>
            <a:r>
              <a:rPr lang="pl-PL" dirty="0"/>
              <a:t>wszystko przesądza o przewadze izb modelu romańskiego (kontynentalnego) nad izbami w modelu anglosaskim.</a:t>
            </a:r>
          </a:p>
        </p:txBody>
      </p:sp>
    </p:spTree>
    <p:extLst>
      <p:ext uri="{BB962C8B-B14F-4D97-AF65-F5344CB8AC3E}">
        <p14:creationId xmlns:p14="http://schemas.microsoft.com/office/powerpoint/2010/main" val="153018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Modele </a:t>
            </a:r>
            <a:r>
              <a:rPr lang="pl-PL" sz="3600" dirty="0"/>
              <a:t>funkcjonowania samorządu rolniczego w Europie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3155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 smtClean="0"/>
              <a:t>1.Model </a:t>
            </a:r>
            <a:r>
              <a:rPr lang="pl-PL" sz="2000" b="1" dirty="0"/>
              <a:t>kontynentalny </a:t>
            </a:r>
            <a:endParaRPr lang="pl-PL" sz="2000" b="1" dirty="0" smtClean="0"/>
          </a:p>
          <a:p>
            <a:pPr marL="400050" lvl="1" indent="0">
              <a:buNone/>
            </a:pPr>
            <a:r>
              <a:rPr lang="pl-PL" sz="1800" dirty="0" smtClean="0"/>
              <a:t>1.1</a:t>
            </a:r>
            <a:r>
              <a:rPr lang="pl-PL" sz="1800" dirty="0"/>
              <a:t>. Model francuski samorządu </a:t>
            </a:r>
            <a:r>
              <a:rPr lang="pl-PL" sz="1800" dirty="0" smtClean="0"/>
              <a:t>rolniczego</a:t>
            </a:r>
          </a:p>
          <a:p>
            <a:pPr marL="400050" lvl="1" indent="0">
              <a:buNone/>
            </a:pPr>
            <a:r>
              <a:rPr lang="pl-PL" sz="1800" dirty="0" smtClean="0"/>
              <a:t>1.2</a:t>
            </a:r>
            <a:r>
              <a:rPr lang="pl-PL" sz="1800" dirty="0"/>
              <a:t>. Model niemiecki samorządu </a:t>
            </a:r>
            <a:r>
              <a:rPr lang="pl-PL" sz="1800" dirty="0" smtClean="0"/>
              <a:t>rolniczego</a:t>
            </a:r>
          </a:p>
          <a:p>
            <a:pPr marL="400050" lvl="1" indent="0">
              <a:buNone/>
            </a:pPr>
            <a:r>
              <a:rPr lang="pl-PL" sz="1800" dirty="0" smtClean="0"/>
              <a:t>1.3</a:t>
            </a:r>
            <a:r>
              <a:rPr lang="pl-PL" sz="1800" dirty="0"/>
              <a:t>. Model austriacki samorządu </a:t>
            </a:r>
            <a:r>
              <a:rPr lang="pl-PL" sz="1800" dirty="0" smtClean="0"/>
              <a:t>rolniczego</a:t>
            </a:r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r>
              <a:rPr lang="pl-PL" sz="2000" b="1" dirty="0" smtClean="0"/>
              <a:t>2</a:t>
            </a:r>
            <a:r>
              <a:rPr lang="pl-PL" sz="2000" b="1" dirty="0"/>
              <a:t>. Model </a:t>
            </a:r>
            <a:r>
              <a:rPr lang="pl-PL" sz="2000" b="1" dirty="0" smtClean="0"/>
              <a:t>anglosaski</a:t>
            </a:r>
            <a:endParaRPr lang="pl-PL" sz="2000" b="1" dirty="0"/>
          </a:p>
          <a:p>
            <a:pPr marL="400050" lvl="1" indent="0">
              <a:buNone/>
            </a:pPr>
            <a:r>
              <a:rPr lang="pl-PL" sz="1800" dirty="0" smtClean="0"/>
              <a:t>2.1</a:t>
            </a:r>
            <a:r>
              <a:rPr lang="pl-PL" sz="1800" dirty="0"/>
              <a:t>. Model włoski samorządu </a:t>
            </a:r>
            <a:r>
              <a:rPr lang="pl-PL" sz="1800" dirty="0" smtClean="0"/>
              <a:t>rolniczego</a:t>
            </a:r>
          </a:p>
          <a:p>
            <a:pPr marL="400050" lvl="1" indent="0">
              <a:buNone/>
            </a:pPr>
            <a:r>
              <a:rPr lang="pl-PL" sz="1800" dirty="0" smtClean="0"/>
              <a:t>2.2</a:t>
            </a:r>
            <a:r>
              <a:rPr lang="pl-PL" sz="1800" dirty="0"/>
              <a:t>. Model czeski samorządu </a:t>
            </a:r>
            <a:r>
              <a:rPr lang="pl-PL" sz="1800" dirty="0" smtClean="0"/>
              <a:t>rolniczego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2133600" y="173972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Charakteryzuje je jedna cecha </a:t>
            </a:r>
            <a:r>
              <a:rPr lang="pl-PL" dirty="0" smtClean="0"/>
              <a:t>wspólna - </a:t>
            </a:r>
            <a:r>
              <a:rPr lang="pl-PL" b="1" dirty="0" smtClean="0"/>
              <a:t>związek </a:t>
            </a:r>
            <a:r>
              <a:rPr lang="pl-PL" b="1" dirty="0"/>
              <a:t>z samorządem gospodarczym</a:t>
            </a:r>
            <a:r>
              <a:rPr lang="pl-PL" dirty="0"/>
              <a:t>i</a:t>
            </a:r>
            <a:r>
              <a:rPr lang="pl-PL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/>
              <a:t>a przyjęte rozwiązania są </a:t>
            </a:r>
            <a:r>
              <a:rPr lang="pl-PL" b="1" dirty="0"/>
              <a:t>pochodną ustroju tego samorządu. </a:t>
            </a:r>
          </a:p>
        </p:txBody>
      </p:sp>
    </p:spTree>
    <p:extLst>
      <p:ext uri="{BB962C8B-B14F-4D97-AF65-F5344CB8AC3E}">
        <p14:creationId xmlns:p14="http://schemas.microsoft.com/office/powerpoint/2010/main" val="203568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1"/>
            <a:ext cx="7010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Geneza samorządu rolniczego w Europie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1905000" y="990601"/>
            <a:ext cx="70104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Sytuacja społeczno-gospodarcza w drugiej </a:t>
            </a:r>
            <a:r>
              <a:rPr lang="pl-PL" dirty="0"/>
              <a:t>połowie </a:t>
            </a:r>
            <a:r>
              <a:rPr lang="pl-PL" b="1" dirty="0"/>
              <a:t>XIX </a:t>
            </a:r>
            <a:r>
              <a:rPr lang="pl-PL" b="1" dirty="0" smtClean="0"/>
              <a:t>w</a:t>
            </a:r>
            <a:r>
              <a:rPr lang="pl-PL" dirty="0" smtClean="0"/>
              <a:t>. </a:t>
            </a:r>
            <a:r>
              <a:rPr lang="pl-PL" dirty="0"/>
              <a:t>spowodowała </a:t>
            </a:r>
            <a:r>
              <a:rPr lang="pl-PL" b="1" dirty="0">
                <a:solidFill>
                  <a:srgbClr val="00B415"/>
                </a:solidFill>
              </a:rPr>
              <a:t>konieczność otoczenia szczególną ochroną interesów </a:t>
            </a:r>
            <a:r>
              <a:rPr lang="pl-PL" dirty="0"/>
              <a:t>tej grupy </a:t>
            </a:r>
            <a:r>
              <a:rPr lang="pl-PL" dirty="0" smtClean="0"/>
              <a:t>zawodowej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Pierwsze </a:t>
            </a:r>
            <a:r>
              <a:rPr lang="pl-PL" dirty="0"/>
              <a:t>zrzeszenia rolnicze i związki </a:t>
            </a:r>
            <a:r>
              <a:rPr lang="pl-PL" dirty="0" smtClean="0"/>
              <a:t>zawodowe, pierwsze </a:t>
            </a:r>
            <a:r>
              <a:rPr lang="pl-PL" dirty="0"/>
              <a:t>izby </a:t>
            </a:r>
            <a:r>
              <a:rPr lang="pl-PL" dirty="0" smtClean="0"/>
              <a:t>rolnicze </a:t>
            </a:r>
            <a:r>
              <a:rPr lang="pl-PL" dirty="0"/>
              <a:t>w Europie </a:t>
            </a:r>
            <a:r>
              <a:rPr lang="pl-PL" dirty="0" smtClean="0"/>
              <a:t>powstają </a:t>
            </a:r>
            <a:r>
              <a:rPr lang="pl-PL" dirty="0"/>
              <a:t>w celu </a:t>
            </a:r>
            <a:r>
              <a:rPr lang="pl-PL" b="1" dirty="0"/>
              <a:t>obrony własnych interesów i wspierania rolnictwa . </a:t>
            </a:r>
            <a:endParaRPr lang="pl-PL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Ważne </a:t>
            </a:r>
            <a:r>
              <a:rPr lang="pl-PL" dirty="0"/>
              <a:t>miejsce w historii formowania się samorządu rolniczego </a:t>
            </a:r>
            <a:r>
              <a:rPr lang="pl-PL" dirty="0" smtClean="0"/>
              <a:t>odegrała: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 smtClean="0"/>
              <a:t>Francja</a:t>
            </a:r>
            <a:r>
              <a:rPr lang="pl-PL" dirty="0" smtClean="0"/>
              <a:t> – </a:t>
            </a:r>
            <a:r>
              <a:rPr lang="pl-PL" dirty="0"/>
              <a:t>rady rolnicze - 1851 r. ustawy o doradczych izbach rolniczych  (</a:t>
            </a:r>
            <a:r>
              <a:rPr lang="pl-PL" dirty="0" err="1"/>
              <a:t>Chambres</a:t>
            </a:r>
            <a:r>
              <a:rPr lang="pl-PL" dirty="0"/>
              <a:t> </a:t>
            </a:r>
            <a:r>
              <a:rPr lang="pl-PL" dirty="0" err="1"/>
              <a:t>consultatives</a:t>
            </a:r>
            <a:r>
              <a:rPr lang="pl-PL" dirty="0"/>
              <a:t> </a:t>
            </a:r>
            <a:r>
              <a:rPr lang="pl-PL" dirty="0" err="1"/>
              <a:t>d`Agriculture</a:t>
            </a:r>
            <a:r>
              <a:rPr lang="pl-PL" dirty="0" smtClean="0"/>
              <a:t>) i 1924 – ustawa o izbach rolniczych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Prusy</a:t>
            </a:r>
            <a:r>
              <a:rPr lang="pl-PL" dirty="0"/>
              <a:t> - ustawą </a:t>
            </a:r>
            <a:r>
              <a:rPr lang="pl-PL" dirty="0" smtClean="0"/>
              <a:t>z 1894 </a:t>
            </a:r>
            <a:r>
              <a:rPr lang="pl-PL" dirty="0"/>
              <a:t>r. Izby te miały charakter korporacji publicznoprawnej, posiadały osobowość publicznoprawną i władztwo </a:t>
            </a:r>
            <a:r>
              <a:rPr lang="pl-PL" dirty="0" smtClean="0"/>
              <a:t>administracyjne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 smtClean="0"/>
              <a:t>Austria</a:t>
            </a:r>
            <a:r>
              <a:rPr lang="pl-PL" dirty="0" smtClean="0"/>
              <a:t> – pierwsze izby w Styrii 1819,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Przed I wojną światową </a:t>
            </a:r>
            <a:r>
              <a:rPr lang="pl-PL" dirty="0" smtClean="0"/>
              <a:t>w </a:t>
            </a:r>
            <a:r>
              <a:rPr lang="pl-PL" b="1" dirty="0"/>
              <a:t>Szwajcarii i Hol</a:t>
            </a:r>
            <a:r>
              <a:rPr lang="pl-PL" dirty="0"/>
              <a:t>andii . </a:t>
            </a:r>
            <a:r>
              <a:rPr lang="pl-PL" dirty="0" smtClean="0"/>
              <a:t>We  </a:t>
            </a:r>
            <a:r>
              <a:rPr lang="pl-PL" b="1" dirty="0" smtClean="0"/>
              <a:t>Włoszech Wielkiej Bryta</a:t>
            </a:r>
            <a:r>
              <a:rPr lang="pl-PL" dirty="0" smtClean="0"/>
              <a:t>nii, w </a:t>
            </a:r>
            <a:r>
              <a:rPr lang="pl-PL" b="1" dirty="0"/>
              <a:t>krajach skandynawski</a:t>
            </a:r>
            <a:r>
              <a:rPr lang="pl-PL" dirty="0"/>
              <a:t>ch. </a:t>
            </a:r>
            <a:endParaRPr lang="pl-PL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 smtClean="0"/>
              <a:t>W </a:t>
            </a:r>
            <a:r>
              <a:rPr lang="pl-PL" b="1" dirty="0"/>
              <a:t>Belgi</a:t>
            </a:r>
            <a:r>
              <a:rPr lang="pl-PL" dirty="0"/>
              <a:t>i izby rolnicze powstały w 1924 r., na </a:t>
            </a:r>
            <a:r>
              <a:rPr lang="pl-PL" b="1" dirty="0"/>
              <a:t>Węgrzech</a:t>
            </a:r>
            <a:r>
              <a:rPr lang="pl-PL" dirty="0"/>
              <a:t> w 1920 r., w </a:t>
            </a:r>
            <a:r>
              <a:rPr lang="pl-PL" b="1" dirty="0"/>
              <a:t>Rumuni</a:t>
            </a:r>
            <a:r>
              <a:rPr lang="pl-PL" dirty="0"/>
              <a:t>i w roku 1925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359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Modele izb rolniczych</a:t>
            </a:r>
            <a:br>
              <a:rPr lang="pl-PL" sz="3600" dirty="0" smtClean="0">
                <a:solidFill>
                  <a:srgbClr val="4D4D4D"/>
                </a:solidFill>
              </a:rPr>
            </a:b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1127725"/>
            <a:ext cx="6934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kryterium charakteru prawnego</a:t>
            </a:r>
          </a:p>
          <a:p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1)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 kontynentalny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(francuski, niemiecki, pruski);</a:t>
            </a:r>
          </a:p>
          <a:p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Izba jest </a:t>
            </a:r>
            <a:r>
              <a:rPr lang="pl-PL" sz="1900" dirty="0">
                <a:solidFill>
                  <a:srgbClr val="00B415"/>
                </a:solidFill>
              </a:rPr>
              <a:t>korporacją prawa publicznego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wyposażoną we </a:t>
            </a:r>
            <a:r>
              <a:rPr lang="pl-PL" sz="1900" dirty="0">
                <a:solidFill>
                  <a:srgbClr val="00B415"/>
                </a:solidFill>
              </a:rPr>
              <a:t>władztwo administracyjnoprawne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z mocy ustawy posiadającą </a:t>
            </a:r>
            <a:r>
              <a:rPr lang="pl-PL" sz="1900" dirty="0">
                <a:solidFill>
                  <a:srgbClr val="00B415"/>
                </a:solidFill>
              </a:rPr>
              <a:t>obligatoryjny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charakter członkostwa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</a:p>
          <a:p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 anglosaski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izba  jest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formą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zrzeszania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>
                <a:solidFill>
                  <a:srgbClr val="00B415"/>
                </a:solidFill>
              </a:rPr>
              <a:t>bez władztwa administracyjneg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o, która opiera się na </a:t>
            </a:r>
            <a:r>
              <a:rPr lang="pl-PL" sz="1900" dirty="0">
                <a:solidFill>
                  <a:srgbClr val="00B415"/>
                </a:solidFill>
              </a:rPr>
              <a:t>dobrowolnym </a:t>
            </a:r>
            <a:r>
              <a:rPr lang="pl-PL" sz="1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modelu członkostwa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izby funkcjonują jako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elitarne organizacje zawodowe różnych grup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interesu</a:t>
            </a:r>
          </a:p>
          <a:p>
            <a:endParaRPr lang="pl-PL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 kryterium stopnia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wyodrębnienia samorządu rolniczego. </a:t>
            </a: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w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którym izby rolnicze </a:t>
            </a:r>
            <a:r>
              <a:rPr lang="pl-PL" sz="1900" b="1" dirty="0">
                <a:solidFill>
                  <a:srgbClr val="00B415"/>
                </a:solidFill>
              </a:rPr>
              <a:t>nie zostały wyodrębnione z samorządu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gospodarczego i funkcjonują wspólnie z samorządem handlowym, przemysłowym, rzemieślniczym – model </a:t>
            </a:r>
            <a:r>
              <a:rPr lang="pl-PL" sz="19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włoski, ukraiński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pl-P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2)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którym izby rolnicze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b="1" dirty="0">
                <a:solidFill>
                  <a:srgbClr val="00B415"/>
                </a:solidFill>
              </a:rPr>
              <a:t>zostały wyodrębnione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funkcjonują w oparciu o własną regulację prawną –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 francuski, niemiecki, austriacki, ale też model czeski.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5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Francja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2057400" y="990601"/>
            <a:ext cx="6629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Izby rolnicze we Francji są instytucjami publicznymi, a członkostwo w nich jest </a:t>
            </a:r>
            <a:r>
              <a:rPr lang="pl-PL" b="1" dirty="0"/>
              <a:t>obligatoryjne. </a:t>
            </a:r>
            <a:endParaRPr lang="pl-PL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Członkostwo bardzo szerokie – właściciele, dzierżawcy </a:t>
            </a:r>
            <a:r>
              <a:rPr lang="pl-PL" dirty="0"/>
              <a:t>gospodarstw, </a:t>
            </a:r>
            <a:r>
              <a:rPr lang="pl-PL" dirty="0" smtClean="0"/>
              <a:t>członkowie </a:t>
            </a:r>
            <a:r>
              <a:rPr lang="pl-PL" dirty="0"/>
              <a:t>ich </a:t>
            </a:r>
            <a:r>
              <a:rPr lang="pl-PL" dirty="0" smtClean="0"/>
              <a:t>rodzin, pracownicy zatrudnionymi </a:t>
            </a:r>
            <a:r>
              <a:rPr lang="pl-PL" dirty="0"/>
              <a:t>w tych </a:t>
            </a:r>
            <a:r>
              <a:rPr lang="pl-PL" dirty="0" smtClean="0"/>
              <a:t>gospodarstwach</a:t>
            </a:r>
            <a:r>
              <a:rPr lang="pl-PL" dirty="0"/>
              <a:t>,</a:t>
            </a:r>
            <a:r>
              <a:rPr lang="pl-PL" dirty="0" smtClean="0"/>
              <a:t> emeryci </a:t>
            </a:r>
            <a:r>
              <a:rPr lang="pl-PL" dirty="0"/>
              <a:t>i </a:t>
            </a:r>
            <a:r>
              <a:rPr lang="pl-PL" dirty="0" smtClean="0"/>
              <a:t>renciści,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 trójstopniowy</a:t>
            </a:r>
            <a:r>
              <a:rPr lang="pl-PL" dirty="0"/>
              <a:t>: izby departamentalne, regionalne i Stałe Zgromadzenie Izb </a:t>
            </a:r>
            <a:r>
              <a:rPr lang="pl-PL" dirty="0" smtClean="0"/>
              <a:t>Rolniczych, struktura </a:t>
            </a:r>
            <a:r>
              <a:rPr lang="pl-PL" dirty="0"/>
              <a:t>organizacyjna nie jest zhierarchizowana, </a:t>
            </a:r>
            <a:r>
              <a:rPr lang="pl-PL" dirty="0" smtClean="0"/>
              <a:t>współpraca na </a:t>
            </a:r>
            <a:r>
              <a:rPr lang="pl-PL" dirty="0"/>
              <a:t>zasadzie </a:t>
            </a:r>
            <a:r>
              <a:rPr lang="pl-PL" dirty="0" smtClean="0"/>
              <a:t>pomocniczości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status korporacji prawa publicznego</a:t>
            </a:r>
            <a:r>
              <a:rPr lang="pl-PL" dirty="0"/>
              <a:t>, posiadają osobowość prawną,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wyposażone </a:t>
            </a:r>
            <a:r>
              <a:rPr lang="pl-PL" dirty="0"/>
              <a:t>są w </a:t>
            </a:r>
            <a:r>
              <a:rPr lang="pl-PL" b="1" dirty="0"/>
              <a:t>prerogatywy zakładów prawa publicznego</a:t>
            </a:r>
            <a:r>
              <a:rPr lang="pl-PL" dirty="0"/>
              <a:t> i stanowią samorządowe instytucje reprezentujące wobec władz publicznych zawodowe interesy rolnictwa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Zakres działania </a:t>
            </a:r>
            <a:r>
              <a:rPr lang="pl-PL" dirty="0" smtClean="0"/>
              <a:t>izb jest </a:t>
            </a:r>
            <a:r>
              <a:rPr lang="pl-PL" dirty="0"/>
              <a:t>bardzo </a:t>
            </a:r>
            <a:r>
              <a:rPr lang="pl-PL" dirty="0" smtClean="0"/>
              <a:t>szeroki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zapewniają rolnikom </a:t>
            </a:r>
            <a:r>
              <a:rPr lang="pl-PL" b="1" dirty="0"/>
              <a:t>szereg profesjonalnych świadczeń </a:t>
            </a:r>
            <a:r>
              <a:rPr lang="pl-PL" dirty="0"/>
              <a:t>wspierających postęp w rolnictwie:• </a:t>
            </a:r>
            <a:r>
              <a:rPr lang="pl-PL" dirty="0" smtClean="0"/>
              <a:t>oświatę </a:t>
            </a:r>
            <a:r>
              <a:rPr lang="pl-PL" dirty="0"/>
              <a:t>rolniczą - prowadzą szkoły rolnicze</a:t>
            </a:r>
            <a:r>
              <a:rPr lang="pl-PL" dirty="0" smtClean="0"/>
              <a:t>; • </a:t>
            </a:r>
            <a:r>
              <a:rPr lang="pl-PL" dirty="0"/>
              <a:t>doradztwo rolnicze – zarówno ekonomiczno-prawne, jak i technologiczne, prowadzą kursy i szkolenia</a:t>
            </a:r>
            <a:r>
              <a:rPr lang="pl-PL" dirty="0" smtClean="0"/>
              <a:t>; • </a:t>
            </a:r>
            <a:r>
              <a:rPr lang="pl-PL" dirty="0"/>
              <a:t>zapewniają wsparcie specjalistów poszczególnych dziedzin w </a:t>
            </a:r>
            <a:r>
              <a:rPr lang="pl-PL" dirty="0" smtClean="0"/>
              <a:t>terenie; • </a:t>
            </a:r>
            <a:r>
              <a:rPr lang="pl-PL" dirty="0"/>
              <a:t>uczestniczą we wdrażaniu systemów jakości.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432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Niemcy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1981200" y="990600"/>
            <a:ext cx="701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legitymizacja samorządu rolniczego jako organu państwa w Konstytucji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Kompetencje związane z całością </a:t>
            </a:r>
            <a:r>
              <a:rPr lang="pl-PL" dirty="0"/>
              <a:t>spraw związanych z powoływaniem izb rolniczych, </a:t>
            </a:r>
            <a:r>
              <a:rPr lang="pl-PL" dirty="0" smtClean="0"/>
              <a:t>organizacją </a:t>
            </a:r>
            <a:r>
              <a:rPr lang="pl-PL" dirty="0"/>
              <a:t>i funkcjonowaniem jako </a:t>
            </a:r>
            <a:r>
              <a:rPr lang="pl-PL" b="1" dirty="0"/>
              <a:t>podmiotów zdecentralizowanej administracji publicznej </a:t>
            </a:r>
            <a:r>
              <a:rPr lang="pl-PL" dirty="0"/>
              <a:t>została </a:t>
            </a:r>
            <a:r>
              <a:rPr lang="pl-PL" dirty="0" smtClean="0"/>
              <a:t>art</a:t>
            </a:r>
            <a:r>
              <a:rPr lang="pl-PL" dirty="0"/>
              <a:t>. 30 i 83 Konstytucji przeniesiona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kraje związkowe</a:t>
            </a:r>
            <a:r>
              <a:rPr lang="pl-PL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niewielkie </a:t>
            </a:r>
            <a:r>
              <a:rPr lang="pl-PL" dirty="0"/>
              <a:t>różnice w strukturze organizacyjnej i zadaniach izb rolniczych działających na szczeblu poszczególnych krajów związkowych (landów). 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Wszystkie </a:t>
            </a:r>
            <a:r>
              <a:rPr lang="pl-PL" dirty="0"/>
              <a:t>jednak funkcjonują na zasadach</a:t>
            </a:r>
            <a:r>
              <a:rPr lang="pl-PL" b="1" dirty="0"/>
              <a:t> korporacji prawa </a:t>
            </a:r>
            <a:r>
              <a:rPr lang="pl-PL" b="1" dirty="0" smtClean="0"/>
              <a:t>publiczneg</a:t>
            </a:r>
            <a:r>
              <a:rPr lang="pl-PL" dirty="0" smtClean="0"/>
              <a:t>o - współdecydują </a:t>
            </a:r>
            <a:r>
              <a:rPr lang="pl-PL" dirty="0"/>
              <a:t>i ponoszą wspólną odpowiedzialność w zakresie regulowania ważnych spraw dla środowiska, które reprezentują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posiadają </a:t>
            </a:r>
            <a:r>
              <a:rPr lang="pl-PL" b="1" dirty="0"/>
              <a:t>osobowość publicznoprawną</a:t>
            </a:r>
            <a:r>
              <a:rPr lang="pl-PL" dirty="0"/>
              <a:t>, a przynależność do izb jest </a:t>
            </a:r>
            <a:r>
              <a:rPr lang="pl-PL" b="1" dirty="0" smtClean="0"/>
              <a:t>obligatoryjna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szerokie rozwinięcie ich funkcji: </a:t>
            </a:r>
            <a:r>
              <a:rPr lang="pl-PL" dirty="0" smtClean="0"/>
              <a:t>1</a:t>
            </a:r>
            <a:r>
              <a:rPr lang="pl-PL" dirty="0"/>
              <a:t>) opiniodawczo-doradczych </a:t>
            </a:r>
            <a:r>
              <a:rPr lang="pl-PL" dirty="0" smtClean="0"/>
              <a:t>(prowadzenie szkół, doradztwo rolnicze, kursy, szkolenia; 2) informacyjnych (gromadzenie informacji, rzeczoznawstwo, ekspertyzy, poprawa warunków bhp); 3) monitoring rynku rolnego, poprawa jego struktury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 smtClean="0"/>
              <a:t>Wiele sektorów: leśnictwo, rybactwo, pszczelarstwo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Izby mogą </a:t>
            </a:r>
            <a:r>
              <a:rPr lang="pl-PL" b="1" dirty="0"/>
              <a:t>prowadzić przedsiębiorstwa</a:t>
            </a:r>
            <a:endParaRPr lang="pl-PL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5475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191000" y="563880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60000"/>
              </a:lnSpc>
            </a:pPr>
            <a:endParaRPr lang="en-US" altLang="ko-K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828800" y="228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latinLnBrk="1">
              <a:defRPr/>
            </a:pPr>
            <a:endParaRPr kumimoji="1" lang="en-US" altLang="ko-KR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4DDCFD46-EADA-4970-A98C-1D496090F60E}"/>
              </a:ext>
            </a:extLst>
          </p:cNvPr>
          <p:cNvSpPr/>
          <p:nvPr/>
        </p:nvSpPr>
        <p:spPr>
          <a:xfrm>
            <a:off x="4133619" y="234351"/>
            <a:ext cx="39036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l-PL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pitchFamily="34" charset="-127"/>
              </a:rPr>
              <a:t>Plan wystąpienia</a:t>
            </a:r>
            <a:endParaRPr lang="en-US" altLang="ko-K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굴림" pitchFamily="34" charset="-127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57E2C5B-C088-49C2-97FF-A29BC8C2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062163" y="1473260"/>
            <a:ext cx="7081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1</a:t>
            </a:r>
            <a:r>
              <a:rPr lang="pl-PL" b="1" dirty="0" smtClean="0"/>
              <a:t>.Samorząd </a:t>
            </a:r>
            <a:r>
              <a:rPr lang="pl-PL" b="1" dirty="0"/>
              <a:t>jako forma korporacji prawa </a:t>
            </a:r>
            <a:r>
              <a:rPr lang="pl-PL" b="1" dirty="0" smtClean="0"/>
              <a:t>publicznego</a:t>
            </a:r>
            <a:endParaRPr lang="pl-PL" b="1" dirty="0"/>
          </a:p>
          <a:p>
            <a:pPr lvl="1"/>
            <a:r>
              <a:rPr lang="pl-PL" b="1" dirty="0" smtClean="0"/>
              <a:t>1.1</a:t>
            </a:r>
            <a:r>
              <a:rPr lang="pl-PL" b="1" dirty="0"/>
              <a:t>. Pojęcie i istota korporacji prawa </a:t>
            </a:r>
            <a:r>
              <a:rPr lang="pl-PL" b="1" dirty="0" smtClean="0"/>
              <a:t>publicznego</a:t>
            </a:r>
          </a:p>
          <a:p>
            <a:pPr lvl="1"/>
            <a:r>
              <a:rPr lang="pl-PL" b="1" dirty="0"/>
              <a:t>1</a:t>
            </a:r>
            <a:r>
              <a:rPr lang="pl-PL" b="1" dirty="0" smtClean="0"/>
              <a:t>.2</a:t>
            </a:r>
            <a:r>
              <a:rPr lang="pl-PL" b="1" dirty="0"/>
              <a:t>. Samorząd jako forma korporacji prawa publicznego w państwach </a:t>
            </a:r>
            <a:r>
              <a:rPr lang="pl-PL" b="1" dirty="0" smtClean="0"/>
              <a:t>europejskich</a:t>
            </a:r>
            <a:endParaRPr lang="pl-PL" b="1" dirty="0"/>
          </a:p>
          <a:p>
            <a:r>
              <a:rPr lang="pl-PL" b="1" dirty="0"/>
              <a:t>2</a:t>
            </a:r>
            <a:r>
              <a:rPr lang="pl-PL" b="1" dirty="0" smtClean="0"/>
              <a:t>. Samorząd </a:t>
            </a:r>
            <a:r>
              <a:rPr lang="pl-PL" b="1" dirty="0"/>
              <a:t>rolniczy jako samorząd specjalny w państwach </a:t>
            </a:r>
            <a:r>
              <a:rPr lang="pl-PL" b="1" dirty="0" smtClean="0"/>
              <a:t>europejskich</a:t>
            </a:r>
            <a:endParaRPr lang="pl-PL" b="1" dirty="0"/>
          </a:p>
          <a:p>
            <a:pPr lvl="1"/>
            <a:r>
              <a:rPr lang="pl-PL" b="1" dirty="0" smtClean="0"/>
              <a:t>2.1</a:t>
            </a:r>
            <a:r>
              <a:rPr lang="pl-PL" b="1" dirty="0"/>
              <a:t>. Samorząd zawodowy </a:t>
            </a:r>
            <a:endParaRPr lang="pl-PL" b="1" dirty="0" smtClean="0"/>
          </a:p>
          <a:p>
            <a:pPr lvl="1"/>
            <a:r>
              <a:rPr lang="pl-PL" b="1" dirty="0" smtClean="0"/>
              <a:t>2.2</a:t>
            </a:r>
            <a:r>
              <a:rPr lang="pl-PL" b="1" dirty="0"/>
              <a:t>. Samorząd </a:t>
            </a:r>
            <a:r>
              <a:rPr lang="pl-PL" b="1" dirty="0" smtClean="0"/>
              <a:t>gospodarczy</a:t>
            </a:r>
            <a:endParaRPr lang="pl-PL" b="1" dirty="0"/>
          </a:p>
          <a:p>
            <a:r>
              <a:rPr lang="pl-PL" b="1" dirty="0" smtClean="0"/>
              <a:t>3. </a:t>
            </a:r>
            <a:r>
              <a:rPr lang="pl-PL" b="1" dirty="0"/>
              <a:t>Geneza  wyodrębnienia  się  samorządu rolniczego w wybranych </a:t>
            </a:r>
            <a:r>
              <a:rPr lang="pl-PL" b="1" dirty="0" smtClean="0"/>
              <a:t>państwach europejskich </a:t>
            </a:r>
          </a:p>
          <a:p>
            <a:r>
              <a:rPr lang="pl-PL" b="1" dirty="0"/>
              <a:t>4</a:t>
            </a:r>
            <a:r>
              <a:rPr lang="pl-PL" b="1" dirty="0" smtClean="0"/>
              <a:t>. </a:t>
            </a:r>
            <a:r>
              <a:rPr lang="pl-PL" b="1" dirty="0"/>
              <a:t>Modele funkcjonowania samorządu rolniczego w Europie </a:t>
            </a:r>
            <a:endParaRPr lang="pl-PL" b="1" dirty="0" smtClean="0"/>
          </a:p>
          <a:p>
            <a:pPr lvl="1"/>
            <a:r>
              <a:rPr lang="pl-PL" b="1" dirty="0"/>
              <a:t>4</a:t>
            </a:r>
            <a:r>
              <a:rPr lang="pl-PL" b="1" dirty="0" smtClean="0"/>
              <a:t>.1.Model </a:t>
            </a:r>
            <a:r>
              <a:rPr lang="pl-PL" b="1" dirty="0"/>
              <a:t>kontynentalny </a:t>
            </a:r>
            <a:endParaRPr lang="pl-PL" b="1" dirty="0" smtClean="0"/>
          </a:p>
          <a:p>
            <a:pPr lvl="1"/>
            <a:r>
              <a:rPr lang="pl-PL" b="1" dirty="0"/>
              <a:t>4</a:t>
            </a:r>
            <a:r>
              <a:rPr lang="pl-PL" b="1" dirty="0" smtClean="0"/>
              <a:t>.2</a:t>
            </a:r>
            <a:r>
              <a:rPr lang="pl-PL" b="1" dirty="0"/>
              <a:t>. Model anglosaski </a:t>
            </a:r>
            <a:endParaRPr lang="pl-PL" b="1" dirty="0" smtClean="0"/>
          </a:p>
          <a:p>
            <a:pPr lvl="1"/>
            <a:r>
              <a:rPr lang="pl-PL" b="1" dirty="0"/>
              <a:t>4</a:t>
            </a:r>
            <a:r>
              <a:rPr lang="pl-PL" b="1" dirty="0" smtClean="0"/>
              <a:t>.3</a:t>
            </a:r>
            <a:r>
              <a:rPr lang="pl-PL" b="1" dirty="0"/>
              <a:t>. Rozwiązania prawne przyjęte w innych wybranych państwach europejskich </a:t>
            </a:r>
            <a:endParaRPr lang="pl-PL" b="1" dirty="0" smtClean="0"/>
          </a:p>
          <a:p>
            <a:r>
              <a:rPr lang="pl-PL" b="1" dirty="0" smtClean="0"/>
              <a:t>5. </a:t>
            </a:r>
            <a:r>
              <a:rPr lang="pl-PL" b="1" dirty="0"/>
              <a:t>Samorząd rolniczy w Polsce jako forma samorządu specjalnego o charakterze mieszanym – Konkluzje</a:t>
            </a:r>
          </a:p>
        </p:txBody>
      </p:sp>
    </p:spTree>
    <p:extLst>
      <p:ext uri="{BB962C8B-B14F-4D97-AF65-F5344CB8AC3E}">
        <p14:creationId xmlns:p14="http://schemas.microsoft.com/office/powerpoint/2010/main" val="56677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Austria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2057400" y="1295400"/>
            <a:ext cx="7086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Podstawa konstytucyjna -  izby rolnicze to profesjonalne </a:t>
            </a:r>
            <a:r>
              <a:rPr lang="pl-PL" dirty="0"/>
              <a:t>przedstawicielstwo </a:t>
            </a:r>
            <a:r>
              <a:rPr lang="pl-PL" b="1" dirty="0"/>
              <a:t>sektora rolnego i leśnego</a:t>
            </a:r>
            <a:r>
              <a:rPr lang="pl-PL" dirty="0"/>
              <a:t>, podlegające jurysdykcji władz </a:t>
            </a:r>
            <a:r>
              <a:rPr lang="pl-PL" dirty="0" smtClean="0"/>
              <a:t>regionalnych - Kantonów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Izby podlegają </a:t>
            </a:r>
            <a:r>
              <a:rPr lang="pl-PL" dirty="0"/>
              <a:t>jurysdykcji regionów federalnych i są organami publicznymi na mocy prawa regionalnego. 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Są </a:t>
            </a:r>
            <a:r>
              <a:rPr lang="pl-PL" b="1" dirty="0" smtClean="0"/>
              <a:t>korporacją </a:t>
            </a:r>
            <a:r>
              <a:rPr lang="pl-PL" b="1" dirty="0"/>
              <a:t>publiczno-prawną</a:t>
            </a:r>
            <a:r>
              <a:rPr lang="pl-PL" dirty="0"/>
              <a:t>, która </a:t>
            </a:r>
            <a:r>
              <a:rPr lang="pl-PL" u="sng" dirty="0"/>
              <a:t>ma prawo nabywać i dysponować majątkiem</a:t>
            </a:r>
            <a:r>
              <a:rPr lang="pl-PL" dirty="0"/>
              <a:t>, jak i zaciągać zobowiązania.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Celem izby rolniczej jest reprezentowanie i popieranie interesów gospodarki rolnej i leśnej</a:t>
            </a:r>
            <a:r>
              <a:rPr lang="pl-PL" b="1" dirty="0"/>
              <a:t>, doradztwo rolnicze </a:t>
            </a:r>
            <a:r>
              <a:rPr lang="pl-PL" dirty="0"/>
              <a:t>i podejmowanie </a:t>
            </a:r>
            <a:r>
              <a:rPr lang="pl-PL" b="1" dirty="0"/>
              <a:t>przedsięwzięć wspierających produkcję rolniczą</a:t>
            </a:r>
            <a:r>
              <a:rPr lang="pl-PL" dirty="0"/>
              <a:t>, </a:t>
            </a:r>
            <a:r>
              <a:rPr lang="pl-PL" b="1" dirty="0"/>
              <a:t>przetwórstw</a:t>
            </a:r>
            <a:r>
              <a:rPr lang="pl-PL" dirty="0"/>
              <a:t>o </a:t>
            </a:r>
            <a:r>
              <a:rPr lang="pl-PL" dirty="0" smtClean="0"/>
              <a:t>oraz </a:t>
            </a:r>
            <a:r>
              <a:rPr lang="pl-PL" b="1" dirty="0" smtClean="0"/>
              <a:t>zbyt płodów rolnych</a:t>
            </a:r>
            <a:r>
              <a:rPr lang="pl-PL" dirty="0" smtClean="0"/>
              <a:t>. </a:t>
            </a:r>
            <a:r>
              <a:rPr lang="pl-PL" dirty="0"/>
              <a:t>Ma to służyć </a:t>
            </a:r>
            <a:r>
              <a:rPr lang="pl-PL" b="1" dirty="0"/>
              <a:t>poprawie ogólnej sytuacji w </a:t>
            </a:r>
            <a:r>
              <a:rPr lang="pl-PL" b="1" dirty="0" smtClean="0"/>
              <a:t>sektorach </a:t>
            </a:r>
            <a:r>
              <a:rPr lang="pl-PL" b="1" dirty="0"/>
              <a:t>rolnictwa i leśnictwa </a:t>
            </a:r>
            <a:r>
              <a:rPr lang="pl-PL" dirty="0"/>
              <a:t>oraz reprezentowaniu ich wspólnych </a:t>
            </a:r>
            <a:r>
              <a:rPr lang="pl-PL" dirty="0" smtClean="0"/>
              <a:t>interesów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rząd federalny Austrii przekazał </a:t>
            </a:r>
            <a:r>
              <a:rPr lang="pl-PL" b="1" dirty="0"/>
              <a:t>administrację Wspólnej Polityki Rolnej </a:t>
            </a:r>
            <a:r>
              <a:rPr lang="pl-PL" dirty="0"/>
              <a:t>Unii Europejskiej rolniczym regionalnym izbom rolniczym,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nieodpłatne usługi konsultacyjne</a:t>
            </a:r>
            <a:r>
              <a:rPr lang="pl-PL" dirty="0"/>
              <a:t> dla rolników w zakresie budownictwa, prowadzenia gospodarstw rolnych, techniki rolniczej, wiejskiego gospodarstwa domowego oraz spraw prawnych i podatkowych</a:t>
            </a:r>
          </a:p>
        </p:txBody>
      </p:sp>
    </p:spTree>
    <p:extLst>
      <p:ext uri="{BB962C8B-B14F-4D97-AF65-F5344CB8AC3E}">
        <p14:creationId xmlns:p14="http://schemas.microsoft.com/office/powerpoint/2010/main" val="292292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Model anglosaski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4537" y="1752600"/>
            <a:ext cx="69342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 anglosaski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jest charakterystyczny dla Wielkiej Brytanii i państw skandynawskich.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Charakteryzuje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się ścisłymi związkami z samorządem gospodarczym, z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dobrowolnością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udziału w tym zrzeszeniu.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Utrzymywany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jest najczęściej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 składek członkowskich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z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udziałem dotacji budżetowej. </a:t>
            </a: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 występuje we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Włoszech,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 został też recypowany w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Czechach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Jednak między tymi rozwiązaniami są duże odrębnośc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i.</a:t>
            </a:r>
            <a:endParaRPr lang="en-US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Włochy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981076"/>
            <a:ext cx="72009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modelu włoskim izby rolnicze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 zostały wyodrębnione.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Reprezentacja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ochrona interesów tej grupy zawodowej istnieje jednak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ramach funkcjonującego od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 lat włoskiego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samorządu gospodarczego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Izby handlowej, przemysłowej, rzemieślniczej i rolniczej -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Camera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Commercio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Industria,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Artigianato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Agricoltura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CCIAA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Podstawowym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celem działania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jest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pomoc lokalnych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władz publicznych dla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wsparcia ochrony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włoskich firm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oraz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promocja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włoskich organizacji prowadzących działalność gospodarczą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l-P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producenci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rolni, są zobowiązani do zarejestrowania się w izbie prowincji,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której należą, jak również złożenia rocznych rachunków finansowych do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Registro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delle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Imprese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oddziału CCIAA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Mają charakter publiczny, niezależny, </a:t>
            </a:r>
            <a:r>
              <a:rPr lang="pl-PL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samowystarczalmny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lokalny, nieterytorialny,  </a:t>
            </a:r>
            <a:r>
              <a:rPr lang="pl-PL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instytucjonlany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nie są nastawione na zysk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Mają bardzo szeroki zakres działan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ia np. w zakresie regulacji rynku, monitorowania gospodarki lokalnej, promocji, promocji innowacji, transferu wiedzy, badań i analiz,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władztwo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administracyjne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prowadzenie rejestrów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przedsiębiorstw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5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Czechy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1952625" y="990601"/>
            <a:ext cx="670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Izba Agrarna Republiki Czeskiej ( </a:t>
            </a:r>
            <a:r>
              <a:rPr lang="pl-PL" dirty="0" err="1"/>
              <a:t>Agrární</a:t>
            </a:r>
            <a:r>
              <a:rPr lang="pl-PL" dirty="0"/>
              <a:t> Komora </a:t>
            </a:r>
            <a:r>
              <a:rPr lang="pl-PL" dirty="0" err="1"/>
              <a:t>České</a:t>
            </a:r>
            <a:r>
              <a:rPr lang="pl-PL" dirty="0"/>
              <a:t> </a:t>
            </a:r>
            <a:r>
              <a:rPr lang="pl-PL" dirty="0" err="1"/>
              <a:t>Republiky</a:t>
            </a:r>
            <a:r>
              <a:rPr lang="pl-PL" dirty="0"/>
              <a:t> - AKČR),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jest </a:t>
            </a:r>
            <a:r>
              <a:rPr lang="pl-PL" b="1" dirty="0"/>
              <a:t>wyraźnie organizacyjnie wyodrębnioną</a:t>
            </a:r>
            <a:r>
              <a:rPr lang="pl-PL" dirty="0"/>
              <a:t>, samorządną organizacją rolniczą, podmiotem prawnym reprezentującym interesy swoich członków, osób prawnych i fizycznych, takich jak: rolnicy (w tym pszczelarze) i leśnicy.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Posiada </a:t>
            </a:r>
            <a:r>
              <a:rPr lang="pl-PL" dirty="0"/>
              <a:t>ponad 100 tys. członków, przy czym członkostwo w izbie jest </a:t>
            </a:r>
            <a:r>
              <a:rPr lang="pl-PL" b="1" dirty="0">
                <a:solidFill>
                  <a:srgbClr val="00B050"/>
                </a:solidFill>
              </a:rPr>
              <a:t>dobrowolne. </a:t>
            </a:r>
            <a:endParaRPr lang="pl-PL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Izba </a:t>
            </a:r>
            <a:r>
              <a:rPr lang="pl-PL" dirty="0"/>
              <a:t>została utworzona na mocy </a:t>
            </a:r>
            <a:r>
              <a:rPr lang="pl-PL" b="1" dirty="0"/>
              <a:t>ustawy o Izbie Gospodarczej Republiki Czeskiej i Izbie Rolniczej Republiki Czeskiej </a:t>
            </a:r>
            <a:r>
              <a:rPr lang="pl-PL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Charakterystyczne </a:t>
            </a:r>
            <a:r>
              <a:rPr lang="pl-PL" dirty="0"/>
              <a:t>jest to, że na mocy ustawy zadania i struktura organizacyjna obydwu typów izb jest uregulowana w sposób </a:t>
            </a:r>
            <a:r>
              <a:rPr lang="pl-PL" b="1" dirty="0"/>
              <a:t>jednolity. </a:t>
            </a:r>
            <a:endParaRPr lang="pl-PL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Izba</a:t>
            </a:r>
            <a:r>
              <a:rPr lang="pl-PL" b="1" dirty="0"/>
              <a:t> świadczy usługi doradcze i informacyjne </a:t>
            </a:r>
            <a:r>
              <a:rPr lang="pl-PL" dirty="0"/>
              <a:t>w całej Republice Czeskiej w następujących obszarach</a:t>
            </a:r>
            <a:r>
              <a:rPr lang="pl-PL" dirty="0" smtClean="0"/>
              <a:t>: prawny </a:t>
            </a:r>
            <a:r>
              <a:rPr lang="pl-PL" dirty="0"/>
              <a:t>i </a:t>
            </a:r>
            <a:r>
              <a:rPr lang="pl-PL" dirty="0" smtClean="0"/>
              <a:t>legislacyjny</a:t>
            </a:r>
            <a:r>
              <a:rPr lang="pl-PL" dirty="0"/>
              <a:t>, doradczy i </a:t>
            </a:r>
            <a:r>
              <a:rPr lang="pl-PL" dirty="0" smtClean="0"/>
              <a:t>szkoleniowe, współpracuje z organami administracji i innymi instytucjami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Wydaje czasopisma branżowe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przy </a:t>
            </a:r>
            <a:r>
              <a:rPr lang="pl-PL" dirty="0"/>
              <a:t>Czeskiej Izbie Handlowej i Izbie Rolniczej Republiki Czeskiej  </a:t>
            </a:r>
            <a:r>
              <a:rPr lang="pl-PL" dirty="0" smtClean="0"/>
              <a:t>-istnieje </a:t>
            </a:r>
            <a:r>
              <a:rPr lang="pl-PL" b="1" dirty="0" smtClean="0">
                <a:solidFill>
                  <a:srgbClr val="FF0000"/>
                </a:solidFill>
              </a:rPr>
              <a:t>Sąd </a:t>
            </a:r>
            <a:r>
              <a:rPr lang="pl-PL" b="1" dirty="0">
                <a:solidFill>
                  <a:srgbClr val="FF0000"/>
                </a:solidFill>
              </a:rPr>
              <a:t>Arbitrażowy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err="1"/>
              <a:t>Agrární</a:t>
            </a:r>
            <a:r>
              <a:rPr lang="pl-PL" dirty="0"/>
              <a:t> komora </a:t>
            </a:r>
            <a:r>
              <a:rPr lang="pl-PL" dirty="0" err="1"/>
              <a:t>České</a:t>
            </a:r>
            <a:r>
              <a:rPr lang="pl-PL" dirty="0"/>
              <a:t> </a:t>
            </a:r>
            <a:r>
              <a:rPr lang="pl-PL" dirty="0" err="1"/>
              <a:t>republiky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940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Rozwiązania prawne przyjęte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innych wybranych państwach europejskich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1</a:t>
            </a:r>
            <a:r>
              <a:rPr lang="pl-PL" dirty="0"/>
              <a:t>. Chorwacja</a:t>
            </a:r>
          </a:p>
          <a:p>
            <a:r>
              <a:rPr lang="pl-PL" dirty="0"/>
              <a:t>2. Estonia</a:t>
            </a:r>
          </a:p>
          <a:p>
            <a:r>
              <a:rPr lang="pl-PL" dirty="0"/>
              <a:t>3. Litwa</a:t>
            </a:r>
          </a:p>
          <a:p>
            <a:r>
              <a:rPr lang="pl-PL" dirty="0"/>
              <a:t>4. Słowacja </a:t>
            </a:r>
          </a:p>
          <a:p>
            <a:r>
              <a:rPr lang="pl-PL" dirty="0"/>
              <a:t>5. Turcja</a:t>
            </a:r>
          </a:p>
          <a:p>
            <a:r>
              <a:rPr lang="pl-PL" dirty="0"/>
              <a:t>6. Ukraina</a:t>
            </a:r>
          </a:p>
          <a:p>
            <a:r>
              <a:rPr lang="pl-PL" dirty="0"/>
              <a:t>7. Węgry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1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Chorwacja 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990601"/>
            <a:ext cx="6934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Chorwacka Izba Rolnicza –</a:t>
            </a:r>
            <a:r>
              <a:rPr lang="pl-PL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Hrvatska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Poljoprivredna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Komora HPK–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reprezentuje swoich członków (zarejestrowane gospodarstwa rolne, stowarzyszenia rolnicze i spółdzielnie oraz przedsiębiorstwa rolnicze)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działa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podstawie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ustawy 29 czerwca 2018 r. o chorwackiej izbie rolniczej . </a:t>
            </a: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Izba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 status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osoby prawnej. </a:t>
            </a: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mocy art. 7 ust. 1 członkostwo w izbie jest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obowiązkowe dla wszystkich rolników zarejestrowanych w rejestrze gospodarstw rolnych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Dobrowolnymi członkami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izby mogą być na wniosek wszystkie inne osoby związane z realizacją polityki rolnej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Podstawą finansowania izby są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składki członkowskie, prowadzona dzielność izby, dotację z budżetu państwa i inne nadzwyczajne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dochody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Izba realizuje zadania w zakresie: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reprezentacji interesów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rolników; 2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działalność informacyjną;  3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działalność edukacyjno-szkoleniową; 4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organizację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targów rolnych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5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udział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krajowych i międzynarodowych projektach inwestycyjnych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pl-PL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Estonia 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990601"/>
            <a:ext cx="6934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Estońska Izba Rolnictwa i Handlu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Eesti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Põllumajandus-Kaubanduskoda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EPKK)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ustawa 28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czerwca 1996 r., jako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stowarzyszenie prywatnych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rolników i przetwórców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 1997 r. do różnych podmiotów indywidualnych prowadzących działalność w zakresie gospodarki rolnej, dołączyło wiele organizacji i przedsiębiorstw.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końca 2018 r. Izba miała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95 instytucjonalnych 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członków, w tym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znaczną ilość stowarzyszeń zawodowych i spółdzielni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 głównych obszarów działalności estońskiego rolnictwa, produkcji żywności i leśnictwa.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Celem Izby jest stworzenie sprzyjającego otoczenia biznesowego i walka o stabilny rozwój, na równych warunkach konkurencyjnych, estońskich: 1) rolników; 2) przetwórców produktów rolnych i leśnych; 3) wiejskich przedsiębiorstw gospodarki.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jednym z największych partnerów społecznych w rozwoju decyzji dotyczących polityki rolnej i rolnictwa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Estonii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przeprowadza ocenę jakości produktów żywnościowych i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nadaje estońskie znaki uznanego smaku;</a:t>
            </a:r>
            <a:endParaRPr lang="en-US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96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Litwa 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2125" y="990601"/>
            <a:ext cx="6934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Litewska Izba Rolnicza (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Lietuvos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Respublikos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Žemés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Ūkio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Rūmai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ZUR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jest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organizacją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zrzeszającą organizacje pozarządowe rolników i mieszkańców wsi </a:t>
            </a: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reprezentującą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wspólne interesy wszystkich mieszkańców obszarów wiejskich, promującą rozwój rolnictwa i sektora wiejskiego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Litwie izby rolnicze istniały w okresie międzywojennym, formalnie na podstawie ustawy z 1925 r. Po wojnie zostały reaktywowane w 1991 r. </a:t>
            </a: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Członkami mogą być organizacje rolników typu non-profit (stowarzyszenia, związki itp.)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reprezentujące interesy producentów rolnych, przetwórców, handlowców tych produktów oraz dostawców usług przemysłowych i intelektualnych dla rolnictwa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Zadania informacyjno-szkoleniowo-promocyjne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2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Słowacja </a:t>
            </a:r>
            <a:br>
              <a:rPr lang="pl-PL" sz="3600" dirty="0" smtClean="0">
                <a:solidFill>
                  <a:srgbClr val="4D4D4D"/>
                </a:solidFill>
              </a:rPr>
            </a:b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1981200" y="1143000"/>
            <a:ext cx="6172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Izby rolnicze na Słowacji oparte zostały pierwotnie na </a:t>
            </a:r>
            <a:r>
              <a:rPr lang="pl-PL" b="1" dirty="0"/>
              <a:t>modelu niemieckim i austriackim. </a:t>
            </a:r>
            <a:endParaRPr lang="pl-PL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 smtClean="0"/>
              <a:t>Słowacka </a:t>
            </a:r>
            <a:r>
              <a:rPr lang="pl-PL" b="1" dirty="0"/>
              <a:t>Izba Rolno-Spożywcza (</a:t>
            </a:r>
            <a:r>
              <a:rPr lang="pl-PL" b="1" dirty="0" err="1"/>
              <a:t>Slovenská</a:t>
            </a:r>
            <a:r>
              <a:rPr lang="pl-PL" b="1" dirty="0"/>
              <a:t> </a:t>
            </a:r>
            <a:r>
              <a:rPr lang="pl-PL" b="1" dirty="0" err="1"/>
              <a:t>Poľnohospodárska</a:t>
            </a:r>
            <a:r>
              <a:rPr lang="pl-PL" b="1" dirty="0"/>
              <a:t> a </a:t>
            </a:r>
            <a:r>
              <a:rPr lang="pl-PL" b="1" dirty="0" err="1"/>
              <a:t>Potravinárska</a:t>
            </a:r>
            <a:r>
              <a:rPr lang="pl-PL" b="1" dirty="0"/>
              <a:t> Komora </a:t>
            </a:r>
            <a:r>
              <a:rPr lang="pl-PL" dirty="0"/>
              <a:t>– SPPK)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ustawą </a:t>
            </a:r>
            <a:r>
              <a:rPr lang="pl-PL" dirty="0"/>
              <a:t>nr 30/1992</a:t>
            </a:r>
            <a:r>
              <a:rPr lang="pl-PL" b="1" dirty="0"/>
              <a:t>, niepaństwowa, publiczna i samorządowa instytucja</a:t>
            </a:r>
            <a:r>
              <a:rPr lang="pl-PL" dirty="0"/>
              <a:t>,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misją </a:t>
            </a:r>
            <a:r>
              <a:rPr lang="pl-PL" dirty="0"/>
              <a:t>jest wykonywanie uzasadnionych wspólnych interesów swoich członków w tworzeniu polityki gospodarczej i społecznej, uczestniczenie w jej realizacji oraz wspieranie i ochrona praw jej członków w interesie rozwoju i wzmacniania rolnictwa i </a:t>
            </a:r>
            <a:r>
              <a:rPr lang="pl-PL" dirty="0" smtClean="0"/>
              <a:t>żywności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Członkostwo w SPPK jest </a:t>
            </a:r>
            <a:r>
              <a:rPr lang="pl-PL" b="1" dirty="0"/>
              <a:t>dobrowolne. </a:t>
            </a:r>
            <a:endParaRPr lang="pl-PL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Członkami </a:t>
            </a:r>
            <a:r>
              <a:rPr lang="pl-PL" dirty="0"/>
              <a:t>SPPK są </a:t>
            </a:r>
            <a:r>
              <a:rPr lang="pl-PL" b="1" dirty="0"/>
              <a:t>osoby fizyczne i prawne </a:t>
            </a:r>
            <a:r>
              <a:rPr lang="pl-PL" dirty="0"/>
              <a:t>prowadzące działalność w rolnictwie i przemyśle spożywczym, usługach biologicznych, technicznych i handlowych dla rolnictwa i żywności, a także organizacje samorządowe w sektorze rolnym i inne </a:t>
            </a:r>
            <a:r>
              <a:rPr lang="pl-PL" dirty="0" smtClean="0"/>
              <a:t>podmioty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działa poprzez swoje centralne biuro i sieć 38 regionalnych izb rolniczych i spożywczych (RPPK) oraz 4 regionalne izby ze statutem (RCC).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3484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/>
            </a:r>
            <a:br>
              <a:rPr lang="pl-PL" sz="3600" dirty="0" smtClean="0">
                <a:solidFill>
                  <a:srgbClr val="4D4D4D"/>
                </a:solidFill>
              </a:rPr>
            </a:b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1981200" y="571501"/>
            <a:ext cx="6934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Turcja</a:t>
            </a:r>
            <a:r>
              <a:rPr lang="pl-PL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Izby tureckie funkcjonują w oparciu o </a:t>
            </a:r>
            <a:r>
              <a:rPr lang="pl-PL" sz="2000" b="1" dirty="0"/>
              <a:t>model francuski. </a:t>
            </a:r>
            <a:r>
              <a:rPr lang="pl-PL" sz="2000" dirty="0"/>
              <a:t>Podobnie jak we Francji, podstawową rolą, jaką mają do spełnienia, jest </a:t>
            </a:r>
            <a:r>
              <a:rPr lang="pl-PL" sz="2000" b="1" dirty="0"/>
              <a:t>rola rzecznika interesów </a:t>
            </a:r>
            <a:r>
              <a:rPr lang="pl-PL" sz="2000" dirty="0"/>
              <a:t>wobec organów władzy publicznej. </a:t>
            </a:r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Prowadzą </a:t>
            </a:r>
            <a:r>
              <a:rPr lang="pl-PL" sz="2000" dirty="0"/>
              <a:t>także szeroko rozumiane poradnictwo. Działalność finansowana jest </a:t>
            </a:r>
            <a:r>
              <a:rPr lang="pl-PL" sz="2000" b="1" dirty="0"/>
              <a:t>ze składek członkowskich</a:t>
            </a:r>
            <a:r>
              <a:rPr lang="pl-PL" sz="2000" dirty="0"/>
              <a:t> oraz </a:t>
            </a:r>
            <a:r>
              <a:rPr lang="pl-PL" sz="2000" b="1" dirty="0"/>
              <a:t>dotacji </a:t>
            </a:r>
            <a:r>
              <a:rPr lang="pl-PL" sz="2000" dirty="0"/>
              <a:t>rządowej z budżetu państwa. Siedziba Krajowego Związku Izb Rolniczych znajduje się w Ankarze</a:t>
            </a:r>
            <a:r>
              <a:rPr lang="pl-PL" sz="2000" dirty="0" smtClean="0"/>
              <a:t>.</a:t>
            </a:r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000" dirty="0"/>
          </a:p>
          <a:p>
            <a:r>
              <a:rPr lang="pl-PL" sz="2000" b="1" dirty="0" smtClean="0"/>
              <a:t>Ukraina</a:t>
            </a:r>
            <a:endParaRPr lang="pl-PL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/>
              <a:t>Samorząd rolniczy jako forma samorządu </a:t>
            </a:r>
            <a:r>
              <a:rPr lang="pl-PL" sz="2000" b="1" dirty="0" smtClean="0"/>
              <a:t>gospodarczego </a:t>
            </a:r>
            <a:r>
              <a:rPr lang="pl-PL" sz="2000" b="1" dirty="0"/>
              <a:t>nie istnieje</a:t>
            </a:r>
            <a:r>
              <a:rPr lang="pl-PL" sz="2000" dirty="0"/>
              <a:t>. </a:t>
            </a:r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Podobnie </a:t>
            </a:r>
            <a:r>
              <a:rPr lang="pl-PL" sz="2000" dirty="0"/>
              <a:t>jak w modelu włoskim, w sektorze rolnym producenci mogą zrzeszać się w zrzeszeniach gospodarczych, co jednak odbywa się na dobrowolnych zasadach. </a:t>
            </a:r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 smtClean="0"/>
              <a:t>Producenci </a:t>
            </a:r>
            <a:r>
              <a:rPr lang="pl-PL" sz="2000" b="1" dirty="0"/>
              <a:t>rolni mogą być członkami sieci izb handlowo-przemysłowych</a:t>
            </a:r>
            <a:r>
              <a:rPr lang="pl-PL" sz="2000" dirty="0"/>
              <a:t>, reprezentowanej w każdym regionie , jak i każdego innego stowarzyszenia przedsiębiorców. </a:t>
            </a:r>
          </a:p>
        </p:txBody>
      </p:sp>
    </p:spTree>
    <p:extLst>
      <p:ext uri="{BB962C8B-B14F-4D97-AF65-F5344CB8AC3E}">
        <p14:creationId xmlns:p14="http://schemas.microsoft.com/office/powerpoint/2010/main" val="392765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Samorząd </a:t>
            </a:r>
            <a:r>
              <a:rPr lang="pl-PL" dirty="0"/>
              <a:t>jako forma korporacji prawa </a:t>
            </a:r>
            <a:r>
              <a:rPr lang="pl-PL" dirty="0" smtClean="0"/>
              <a:t>publicznego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0600" y="2667000"/>
            <a:ext cx="7696200" cy="3459163"/>
          </a:xfrm>
        </p:spPr>
        <p:txBody>
          <a:bodyPr/>
          <a:lstStyle/>
          <a:p>
            <a:r>
              <a:rPr lang="pl-PL" dirty="0" smtClean="0"/>
              <a:t>1</a:t>
            </a:r>
            <a:r>
              <a:rPr lang="pl-PL" dirty="0"/>
              <a:t>. Pojęcie i istota korporacji prawa publicznego</a:t>
            </a:r>
          </a:p>
          <a:p>
            <a:r>
              <a:rPr lang="pl-PL" dirty="0" smtClean="0"/>
              <a:t>2</a:t>
            </a:r>
            <a:r>
              <a:rPr lang="pl-PL" dirty="0"/>
              <a:t>. Samorząd jako forma korporacji prawa publicznego w państwach europejskich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8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Węgry</a:t>
            </a:r>
            <a:br>
              <a:rPr lang="pl-PL" sz="3600" dirty="0" smtClean="0">
                <a:solidFill>
                  <a:srgbClr val="4D4D4D"/>
                </a:solidFill>
              </a:rPr>
            </a:b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1981200" y="981076"/>
            <a:ext cx="6858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Węgierska Izba Rolnicza (</a:t>
            </a:r>
            <a:r>
              <a:rPr lang="pl-PL" dirty="0" err="1"/>
              <a:t>Nemzeti</a:t>
            </a:r>
            <a:r>
              <a:rPr lang="pl-PL" dirty="0"/>
              <a:t> </a:t>
            </a:r>
            <a:r>
              <a:rPr lang="pl-PL" dirty="0" err="1"/>
              <a:t>Agrárgazdasági</a:t>
            </a:r>
            <a:r>
              <a:rPr lang="pl-PL" dirty="0"/>
              <a:t> </a:t>
            </a:r>
            <a:r>
              <a:rPr lang="pl-PL" dirty="0" err="1"/>
              <a:t>Kamara</a:t>
            </a:r>
            <a:r>
              <a:rPr lang="pl-PL" dirty="0"/>
              <a:t> - NAK),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Po zmianie ustroju ustawa </a:t>
            </a:r>
            <a:r>
              <a:rPr lang="pl-PL" dirty="0"/>
              <a:t>w 1994 r. o izbach gospodarczych,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obejmuje </a:t>
            </a:r>
            <a:r>
              <a:rPr lang="pl-PL" dirty="0"/>
              <a:t>swoim zakresem działalność produkcyjną w rolnictwie, obrót towarami rolnymi w kraju oraz rozwój obszarów wiejskich</a:t>
            </a:r>
            <a:r>
              <a:rPr lang="pl-PL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/>
              <a:t>Izba jest wyspecjalizowanym, działającym na szczeblu krajowym </a:t>
            </a:r>
            <a:r>
              <a:rPr lang="pl-PL" b="1" dirty="0">
                <a:solidFill>
                  <a:srgbClr val="00B050"/>
                </a:solidFill>
              </a:rPr>
              <a:t>jednolitym organem publicznym. </a:t>
            </a:r>
            <a:endParaRPr lang="pl-PL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 smtClean="0"/>
              <a:t>Trudno </a:t>
            </a:r>
            <a:r>
              <a:rPr lang="pl-PL" b="1" dirty="0"/>
              <a:t>doszukać się form samorządu gospodarczego. </a:t>
            </a:r>
            <a:endParaRPr lang="pl-PL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Składała się z 20 izb rolniczych na szczeblu okręgów i 20 izb regionalnych. </a:t>
            </a:r>
            <a:r>
              <a:rPr lang="pl-PL" dirty="0" smtClean="0"/>
              <a:t>Najwyższym </a:t>
            </a:r>
            <a:r>
              <a:rPr lang="pl-PL" dirty="0"/>
              <a:t>organem </a:t>
            </a:r>
            <a:r>
              <a:rPr lang="pl-PL" dirty="0" smtClean="0"/>
              <a:t>jest Węgierska </a:t>
            </a:r>
            <a:r>
              <a:rPr lang="pl-PL" dirty="0"/>
              <a:t>Izba Rolnicza. 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Członkostwo </a:t>
            </a:r>
            <a:r>
              <a:rPr lang="pl-PL" dirty="0"/>
              <a:t>w izbach było </a:t>
            </a:r>
            <a:r>
              <a:rPr lang="pl-PL" dirty="0" smtClean="0"/>
              <a:t>dobrowolne, członkami </a:t>
            </a:r>
            <a:r>
              <a:rPr lang="pl-PL" dirty="0"/>
              <a:t>byli tylko więksi rolnicy i spółdzielnie, co gromadziło zaledwie 11 tys. podmiotów</a:t>
            </a:r>
            <a:r>
              <a:rPr lang="pl-PL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/>
              <a:t>W </a:t>
            </a:r>
            <a:r>
              <a:rPr lang="pl-PL" b="1" dirty="0" smtClean="0"/>
              <a:t>1999 </a:t>
            </a:r>
            <a:r>
              <a:rPr lang="pl-PL" b="1" dirty="0"/>
              <a:t>r. </a:t>
            </a:r>
            <a:r>
              <a:rPr lang="pl-PL" b="1" dirty="0" smtClean="0"/>
              <a:t>ustawa </a:t>
            </a:r>
            <a:r>
              <a:rPr lang="pl-PL" b="1" dirty="0"/>
              <a:t>No. CXXI o izbach gospodarczych</a:t>
            </a:r>
            <a:r>
              <a:rPr lang="pl-PL" dirty="0"/>
              <a:t>. </a:t>
            </a:r>
            <a:r>
              <a:rPr lang="pl-PL" dirty="0" smtClean="0"/>
              <a:t>Po reformie z 2013 </a:t>
            </a:r>
            <a:r>
              <a:rPr lang="pl-PL" dirty="0"/>
              <a:t>r. nowa Izba została utworzona jako organ publiczny, jednolicie zorganizowany na szczeblu krajowym.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Członkostwo </a:t>
            </a:r>
            <a:r>
              <a:rPr lang="pl-PL" dirty="0"/>
              <a:t>w izbie </a:t>
            </a:r>
            <a:r>
              <a:rPr lang="pl-PL" b="1" dirty="0">
                <a:solidFill>
                  <a:srgbClr val="00B050"/>
                </a:solidFill>
              </a:rPr>
              <a:t>jest obowiązkowe. </a:t>
            </a:r>
            <a:endParaRPr lang="pl-PL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Izba realizuje trzy rodzaje działań: 1) praktyczne usługi dla członków izby (m.in. w zakresie rozliczania z podatków); 2) lobbing na rzecz korzystnych decyzji dotyczących polityki rolnej (zwiększenie konkurencyjności, stworzenie korzystnych rozwiązań gospodarczych). </a:t>
            </a:r>
            <a:r>
              <a:rPr lang="pl-PL" b="1" dirty="0" smtClean="0">
                <a:solidFill>
                  <a:srgbClr val="00B050"/>
                </a:solidFill>
              </a:rPr>
              <a:t>Od 2013 </a:t>
            </a:r>
            <a:r>
              <a:rPr lang="pl-PL" b="1" dirty="0">
                <a:solidFill>
                  <a:srgbClr val="00B050"/>
                </a:solidFill>
              </a:rPr>
              <a:t>r. po raz pierwszy węgierska izba zaczęła opiniować ustawy</a:t>
            </a:r>
            <a:r>
              <a:rPr lang="pl-PL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300278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Konkluzje </a:t>
            </a:r>
            <a:br>
              <a:rPr lang="pl-PL" sz="3600" dirty="0" smtClean="0">
                <a:solidFill>
                  <a:srgbClr val="4D4D4D"/>
                </a:solidFill>
              </a:rPr>
            </a:b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2224087" y="724039"/>
            <a:ext cx="6705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</a:t>
            </a:r>
            <a:r>
              <a:rPr lang="pl-PL" dirty="0"/>
              <a:t>Polsce</a:t>
            </a:r>
            <a:r>
              <a:rPr lang="pl-PL" b="1" dirty="0">
                <a:solidFill>
                  <a:srgbClr val="00B050"/>
                </a:solidFill>
              </a:rPr>
              <a:t>, w odniesieniu do izb rolniczych, </a:t>
            </a:r>
            <a:r>
              <a:rPr lang="pl-PL" dirty="0"/>
              <a:t>funkcjonuje model mieszany – izby rolnicze zostały wyposażone w </a:t>
            </a:r>
            <a:r>
              <a:rPr lang="pl-PL" b="1" dirty="0">
                <a:solidFill>
                  <a:srgbClr val="00B050"/>
                </a:solidFill>
              </a:rPr>
              <a:t>obligatoryjne członkostw</a:t>
            </a:r>
            <a:r>
              <a:rPr lang="pl-PL" dirty="0"/>
              <a:t>o, ale bez </a:t>
            </a:r>
            <a:r>
              <a:rPr lang="pl-PL" b="1" dirty="0"/>
              <a:t>władztwa administracyjnego. 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dirty="0" smtClean="0"/>
              <a:t>Ponadto </a:t>
            </a:r>
            <a:r>
              <a:rPr lang="pl-PL" dirty="0"/>
              <a:t>samorząd rolniczy w Polsce to samorząd </a:t>
            </a:r>
            <a:r>
              <a:rPr lang="pl-PL" b="1" dirty="0" smtClean="0"/>
              <a:t>nietypowy</a:t>
            </a:r>
          </a:p>
          <a:p>
            <a:r>
              <a:rPr lang="pl-PL" dirty="0" smtClean="0"/>
              <a:t>samorząd </a:t>
            </a:r>
            <a:r>
              <a:rPr lang="pl-PL" dirty="0"/>
              <a:t>ten stanowi swoistą </a:t>
            </a:r>
            <a:r>
              <a:rPr lang="pl-PL" b="1" dirty="0"/>
              <a:t>hybrydę dwóch typów samorządu, </a:t>
            </a:r>
            <a:r>
              <a:rPr lang="pl-PL" dirty="0"/>
              <a:t>zarówno samorządu gospodarczego, jak i zawodowego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Przemawia za tym kilka względów: </a:t>
            </a:r>
          </a:p>
          <a:p>
            <a:pPr marL="342900" indent="-342900">
              <a:buAutoNum type="arabicParenR"/>
            </a:pPr>
            <a:r>
              <a:rPr lang="pl-PL" dirty="0" smtClean="0"/>
              <a:t>charakteryzuje </a:t>
            </a:r>
            <a:r>
              <a:rPr lang="pl-PL" dirty="0"/>
              <a:t>się cechami właściwymi zarówno samorządom zawodowym, jak i gospodarczym. </a:t>
            </a:r>
            <a:endParaRPr lang="pl-PL" dirty="0" smtClean="0"/>
          </a:p>
          <a:p>
            <a:pPr marL="342900" indent="-342900">
              <a:buAutoNum type="arabicParenR"/>
            </a:pPr>
            <a:r>
              <a:rPr lang="pl-PL" dirty="0" smtClean="0"/>
              <a:t>na </a:t>
            </a:r>
            <a:r>
              <a:rPr lang="pl-PL" dirty="0"/>
              <a:t>mocy </a:t>
            </a:r>
            <a:r>
              <a:rPr lang="pl-PL" dirty="0" smtClean="0"/>
              <a:t>ustawy </a:t>
            </a:r>
            <a:r>
              <a:rPr lang="pl-PL" dirty="0"/>
              <a:t>z 14 grudnia 1995 r. o izbach rolniczych  został utworzony w formie wojewódzkich izb rolniczych, których </a:t>
            </a:r>
            <a:r>
              <a:rPr lang="pl-PL" b="1" dirty="0"/>
              <a:t>członkami z mocy prawa są osoby fizyczne i prawne </a:t>
            </a:r>
            <a:r>
              <a:rPr lang="pl-PL" dirty="0"/>
              <a:t>będące podatnikami podatku rolnego lub podatku dochodowego z działów specjalnych produkcji rolnej oraz członkowie rolniczych spółdzielni produkcyjnych posiadający w tych spółdzielniach wkłady gruntowe. </a:t>
            </a:r>
            <a:endParaRPr lang="pl-PL" dirty="0" smtClean="0"/>
          </a:p>
          <a:p>
            <a:pPr marL="342900" indent="-342900">
              <a:buAutoNum type="arabicParenR"/>
            </a:pPr>
            <a:r>
              <a:rPr lang="pl-PL" dirty="0" smtClean="0"/>
              <a:t>Przynależność </a:t>
            </a:r>
            <a:r>
              <a:rPr lang="pl-PL" dirty="0"/>
              <a:t>dla tej kategorii podmiotów w izbie jest </a:t>
            </a:r>
            <a:r>
              <a:rPr lang="pl-PL" b="1" dirty="0"/>
              <a:t>obligatoryjna.</a:t>
            </a:r>
            <a:r>
              <a:rPr lang="pl-PL" dirty="0"/>
              <a:t> To pierwsza z cech, która charakteryzuje samorząd rolniczy w Polsce i stanowi cechę zbliżającą go do samorządu zawodowego</a:t>
            </a:r>
          </a:p>
        </p:txBody>
      </p:sp>
    </p:spTree>
    <p:extLst>
      <p:ext uri="{BB962C8B-B14F-4D97-AF65-F5344CB8AC3E}">
        <p14:creationId xmlns:p14="http://schemas.microsoft.com/office/powerpoint/2010/main" val="3220099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Konkluzje </a:t>
            </a:r>
            <a:br>
              <a:rPr lang="pl-PL" sz="3600" dirty="0" smtClean="0">
                <a:solidFill>
                  <a:srgbClr val="4D4D4D"/>
                </a:solidFill>
              </a:rPr>
            </a:b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1981200" y="685800"/>
            <a:ext cx="6705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4</a:t>
            </a:r>
            <a:r>
              <a:rPr lang="pl-PL" dirty="0" smtClean="0"/>
              <a:t>) </a:t>
            </a:r>
            <a:r>
              <a:rPr lang="pl-PL" b="1" dirty="0"/>
              <a:t>kompetencje tego samorządu są bardzo ograniczone</a:t>
            </a:r>
            <a:r>
              <a:rPr lang="pl-PL" dirty="0"/>
              <a:t>, pełni w zasadzie tylko </a:t>
            </a:r>
            <a:r>
              <a:rPr lang="pl-PL" b="1" dirty="0"/>
              <a:t>funkcje doradcze</a:t>
            </a:r>
            <a:r>
              <a:rPr lang="pl-PL" dirty="0"/>
              <a:t>, przez co niezasadne jest finansowanie tego samorządu ze środków publicznych. </a:t>
            </a:r>
            <a:r>
              <a:rPr lang="pl-PL" b="1" dirty="0"/>
              <a:t>Nie powierzono mu prowadzenia szkół rolniczych</a:t>
            </a:r>
            <a:r>
              <a:rPr lang="pl-PL" dirty="0"/>
              <a:t>, </a:t>
            </a:r>
            <a:r>
              <a:rPr lang="pl-PL" b="1" dirty="0"/>
              <a:t>nie pełni roli doradztwa rolniczego</a:t>
            </a:r>
            <a:r>
              <a:rPr lang="pl-PL" dirty="0"/>
              <a:t>. Nie powierzono mu </a:t>
            </a:r>
            <a:r>
              <a:rPr lang="pl-PL" b="1" dirty="0"/>
              <a:t>także funkcji związanych z realizacją Wspólnej Polityki Rolnej;</a:t>
            </a:r>
          </a:p>
          <a:p>
            <a:r>
              <a:rPr lang="pl-PL" dirty="0" smtClean="0"/>
              <a:t>5) </a:t>
            </a:r>
            <a:r>
              <a:rPr lang="pl-PL" b="1" dirty="0"/>
              <a:t>finansowany jest w sposób nietypowy</a:t>
            </a:r>
            <a:r>
              <a:rPr lang="pl-PL" dirty="0"/>
              <a:t>. Jedynymi dochodami obligatoryjnymi izb rolniczych nie są opłaty członkowskie, a odpisy w </a:t>
            </a:r>
            <a:r>
              <a:rPr lang="pl-PL" b="1" dirty="0"/>
              <a:t>wysokości 2% podatku rolnego</a:t>
            </a:r>
            <a:r>
              <a:rPr lang="pl-PL" dirty="0"/>
              <a:t> od uzyskanych wpływów z tytułu podatku rolnego pobieranego na obszarze działania izby. Pozostałe </a:t>
            </a:r>
            <a:r>
              <a:rPr lang="pl-PL" b="1" dirty="0"/>
              <a:t>dochody są dochodami fakultatywnymi</a:t>
            </a:r>
            <a:r>
              <a:rPr lang="pl-PL" dirty="0"/>
              <a:t>, pochodzącymi m.in. od darczyńców, czy zapisobiorców. Polski model </a:t>
            </a:r>
            <a:r>
              <a:rPr lang="pl-PL" b="1" dirty="0"/>
              <a:t>nie przewiduje składek członkowskich od rolników</a:t>
            </a:r>
            <a:r>
              <a:rPr lang="pl-PL" dirty="0"/>
              <a:t>. </a:t>
            </a:r>
            <a:r>
              <a:rPr lang="pl-PL" b="1" dirty="0"/>
              <a:t>Izby nie mogą też prowadzić działalności gospodarczej. </a:t>
            </a:r>
            <a:endParaRPr lang="pl-PL" b="1" dirty="0" smtClean="0"/>
          </a:p>
          <a:p>
            <a:endParaRPr lang="pl-PL" b="1" dirty="0"/>
          </a:p>
          <a:p>
            <a:r>
              <a:rPr lang="pl-PL" b="1" dirty="0"/>
              <a:t>Przeprowadzona analiza europejskich modeli funkcjonowania samorządu rolniczego upoważnia do wniosku, </a:t>
            </a:r>
            <a:r>
              <a:rPr lang="pl-PL" b="1" dirty="0" smtClean="0"/>
              <a:t>że: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 smtClean="0"/>
              <a:t>wobec </a:t>
            </a:r>
            <a:r>
              <a:rPr lang="pl-PL" b="1" dirty="0"/>
              <a:t>przyjęcia w Polsce wskazanych rozwiązań prawnych, </a:t>
            </a:r>
            <a:endParaRPr lang="pl-PL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 smtClean="0"/>
              <a:t>nikłych </a:t>
            </a:r>
            <a:r>
              <a:rPr lang="pl-PL" b="1" dirty="0"/>
              <a:t>środków finansowych na działalność statutową, </a:t>
            </a:r>
            <a:endParaRPr lang="pl-PL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 smtClean="0"/>
              <a:t>braku </a:t>
            </a:r>
            <a:r>
              <a:rPr lang="pl-PL" b="1" dirty="0"/>
              <a:t>uprawnień władczych, </a:t>
            </a:r>
            <a:endParaRPr lang="pl-PL" b="1" dirty="0" smtClean="0"/>
          </a:p>
          <a:p>
            <a:r>
              <a:rPr lang="pl-PL" b="1" dirty="0" smtClean="0"/>
              <a:t>pozycja </a:t>
            </a:r>
            <a:r>
              <a:rPr lang="pl-PL" b="1" dirty="0"/>
              <a:t>izb rolniczych nie jest znacząca. </a:t>
            </a:r>
          </a:p>
        </p:txBody>
      </p:sp>
    </p:spTree>
    <p:extLst>
      <p:ext uri="{BB962C8B-B14F-4D97-AF65-F5344CB8AC3E}">
        <p14:creationId xmlns:p14="http://schemas.microsoft.com/office/powerpoint/2010/main" val="2209970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14600" y="4495800"/>
            <a:ext cx="6629400" cy="2362200"/>
          </a:xfrm>
          <a:effectLst/>
        </p:spPr>
        <p:txBody>
          <a:bodyPr>
            <a:noAutofit/>
          </a:bodyPr>
          <a:lstStyle/>
          <a:p>
            <a:pPr algn="r">
              <a:defRPr/>
            </a:pPr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7628"/>
            <a:ext cx="1213209" cy="11888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890" y="199185"/>
            <a:ext cx="914479" cy="865707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78890" y="152400"/>
            <a:ext cx="1365110" cy="685800"/>
          </a:xfrm>
          <a:effectLst/>
        </p:spPr>
        <p:txBody>
          <a:bodyPr>
            <a:normAutofit/>
          </a:bodyPr>
          <a:lstStyle/>
          <a:p>
            <a:pPr algn="l">
              <a:defRPr/>
            </a:pP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810F5519-F6C6-4298-84E7-CAEB0DA8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4D4D4D"/>
                </a:solidFill>
              </a:rPr>
              <a:t>Pojęcie i istota korporacji prawa publicznego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2052636" y="1447800"/>
            <a:ext cx="68627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Pojęcie </a:t>
            </a:r>
            <a:r>
              <a:rPr lang="pl-PL" b="1" dirty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samorządu </a:t>
            </a:r>
            <a:r>
              <a:rPr lang="pl-PL" dirty="0"/>
              <a:t>wywodzone jest z administracyjnoprawnej koncepcji z lat 20. XX w., jaką była konstrukcja </a:t>
            </a:r>
            <a:r>
              <a:rPr lang="pl-PL" b="1" dirty="0"/>
              <a:t>związku publicznoprawnego </a:t>
            </a:r>
            <a:r>
              <a:rPr lang="pl-PL" dirty="0"/>
              <a:t>, a bardziej współcześnie z </a:t>
            </a:r>
            <a:r>
              <a:rPr lang="pl-PL" b="1" dirty="0"/>
              <a:t>koncepcji korporacji prawa </a:t>
            </a:r>
            <a:r>
              <a:rPr lang="pl-PL" b="1" dirty="0" smtClean="0"/>
              <a:t>publicznego</a:t>
            </a:r>
          </a:p>
          <a:p>
            <a:endParaRPr lang="pl-PL" b="1" dirty="0" smtClean="0"/>
          </a:p>
          <a:p>
            <a:r>
              <a:rPr lang="pl-PL" b="1" dirty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Korporacja prawa publicznego </a:t>
            </a:r>
            <a:r>
              <a:rPr lang="pl-PL" dirty="0"/>
              <a:t>jest organizacyjnie uporządkowanym zrzeszeniem osób, które na mocy przypisania jest zdolne do objawiania woli i podejmowania czynności prawnych i które - niezależnie od zmiany poszczególnych członków -  tworzy prawną jednostkę . </a:t>
            </a:r>
            <a:endParaRPr lang="pl-PL" dirty="0" smtClean="0"/>
          </a:p>
          <a:p>
            <a:endParaRPr lang="pl-PL" b="1" dirty="0">
              <a:solidFill>
                <a:srgbClr val="00B4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Korporacje </a:t>
            </a:r>
            <a:r>
              <a:rPr lang="pl-PL" dirty="0" smtClean="0"/>
              <a:t>to: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administrujące</a:t>
            </a:r>
            <a:r>
              <a:rPr lang="pl-PL" dirty="0" smtClean="0"/>
              <a:t>,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spełniają wyłącznie </a:t>
            </a:r>
            <a:r>
              <a:rPr lang="pl-PL" b="1" dirty="0" smtClean="0"/>
              <a:t>stałe </a:t>
            </a:r>
            <a:r>
              <a:rPr lang="pl-PL" b="1" dirty="0"/>
              <a:t>cele publiczne 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są </a:t>
            </a:r>
            <a:r>
              <a:rPr lang="pl-PL" dirty="0"/>
              <a:t>wyposażone we </a:t>
            </a:r>
            <a:r>
              <a:rPr lang="pl-PL" b="1" dirty="0"/>
              <a:t>władztwo </a:t>
            </a:r>
            <a:r>
              <a:rPr lang="pl-PL" b="1" dirty="0" smtClean="0"/>
              <a:t>publiczne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ukonstytuowane </a:t>
            </a:r>
            <a:r>
              <a:rPr lang="pl-PL" dirty="0"/>
              <a:t>według</a:t>
            </a:r>
            <a:r>
              <a:rPr lang="pl-PL" b="1" dirty="0"/>
              <a:t> zasady członkostwa </a:t>
            </a:r>
            <a:endParaRPr lang="pl-PL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 smtClean="0"/>
              <a:t>istnieją </a:t>
            </a:r>
            <a:r>
              <a:rPr lang="pl-PL" b="1" dirty="0"/>
              <a:t>niezależnie od liczby i zmiany członków</a:t>
            </a:r>
          </a:p>
          <a:p>
            <a:endParaRPr lang="pl-PL" b="1" dirty="0" smtClean="0"/>
          </a:p>
          <a:p>
            <a:r>
              <a:rPr lang="pl-PL" b="1" dirty="0" smtClean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Członkowie korporacji:</a:t>
            </a:r>
          </a:p>
          <a:p>
            <a:r>
              <a:rPr lang="pl-PL" b="1" dirty="0" smtClean="0"/>
              <a:t>Podmiot korporacji – uprawniony </a:t>
            </a:r>
            <a:r>
              <a:rPr lang="pl-PL" dirty="0" smtClean="0"/>
              <a:t>ale i</a:t>
            </a:r>
            <a:r>
              <a:rPr lang="pl-PL" b="1" dirty="0" smtClean="0"/>
              <a:t> zobowiązany </a:t>
            </a:r>
            <a:r>
              <a:rPr lang="pl-PL" dirty="0" smtClean="0"/>
              <a:t>do udziału w urzeczywistnianiu celów korporacji</a:t>
            </a:r>
          </a:p>
          <a:p>
            <a:endParaRPr lang="pl-PL" b="1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4D4D4D"/>
                </a:solidFill>
              </a:rPr>
              <a:t>Pojęcie i istota korporacji prawa publicznego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2052636" y="1447800"/>
            <a:ext cx="686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/>
          </a:p>
          <a:p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1905000" y="1447800"/>
            <a:ext cx="708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Korporacje prawa publicznego służą </a:t>
            </a:r>
            <a:r>
              <a:rPr lang="pl-PL" b="1" dirty="0"/>
              <a:t>zawsze celom publicznym, </a:t>
            </a:r>
            <a:r>
              <a:rPr lang="pl-PL" dirty="0"/>
              <a:t>chociaż mogą jednak jednocześnie zaspokajać </a:t>
            </a:r>
            <a:r>
              <a:rPr lang="pl-PL" u="sng" dirty="0"/>
              <a:t>interesy pewnych grup zawodowych</a:t>
            </a:r>
            <a:r>
              <a:rPr lang="pl-PL" dirty="0"/>
              <a:t>, </a:t>
            </a:r>
            <a:r>
              <a:rPr lang="pl-PL" dirty="0" smtClean="0"/>
              <a:t>a </a:t>
            </a:r>
            <a:r>
              <a:rPr lang="pl-PL" dirty="0"/>
              <a:t>nawet </a:t>
            </a:r>
            <a:r>
              <a:rPr lang="pl-PL" u="sng" dirty="0"/>
              <a:t>interesy prywatne 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zależności od podstaw lub rodzaju więzi między jej członkami w doktrynie  wyróżniono się </a:t>
            </a:r>
            <a:r>
              <a:rPr lang="pl-PL" b="1" dirty="0"/>
              <a:t>trzy typy korporacji publicznych</a:t>
            </a:r>
            <a:r>
              <a:rPr lang="pl-PL" b="1" dirty="0" smtClean="0"/>
              <a:t>:</a:t>
            </a:r>
          </a:p>
          <a:p>
            <a:endParaRPr lang="pl-PL" dirty="0"/>
          </a:p>
          <a:p>
            <a:r>
              <a:rPr lang="pl-PL" b="1" dirty="0" smtClean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pl-PL" dirty="0" smtClean="0"/>
              <a:t>  </a:t>
            </a:r>
            <a:r>
              <a:rPr lang="pl-PL" dirty="0"/>
              <a:t>kryterium -</a:t>
            </a:r>
            <a:r>
              <a:rPr lang="pl-PL" dirty="0" smtClean="0"/>
              <a:t>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więź terytorialna </a:t>
            </a:r>
            <a:r>
              <a:rPr lang="pl-PL" dirty="0"/>
              <a:t>wynikająca z zamieszkania na danym terytorium, determinuje to przynależność do określonych wspólnot terytorialnych, tzw. terytorialna korporacja komunalna (</a:t>
            </a:r>
            <a:r>
              <a:rPr lang="pl-PL" b="1" dirty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samorząd terytorialny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r>
              <a:rPr lang="pl-PL" b="1" dirty="0" smtClean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l-PL" dirty="0" smtClean="0"/>
              <a:t>kryterium - </a:t>
            </a:r>
            <a:r>
              <a:rPr lang="pl-PL" dirty="0"/>
              <a:t>związanie członkostwa korporacji z własnością nieruchomości lub siedzibą przedsiębiorstwa, tzw.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korporacja realna</a:t>
            </a:r>
            <a:r>
              <a:rPr lang="pl-PL" dirty="0"/>
              <a:t> (np. </a:t>
            </a:r>
            <a:r>
              <a:rPr lang="pl-PL" b="1" dirty="0">
                <a:solidFill>
                  <a:srgbClr val="00B415"/>
                </a:solidFill>
              </a:rPr>
              <a:t>izby przemysłowe lub </a:t>
            </a:r>
            <a:r>
              <a:rPr lang="pl-PL" b="1" dirty="0" smtClean="0">
                <a:solidFill>
                  <a:srgbClr val="00B415"/>
                </a:solidFill>
              </a:rPr>
              <a:t>handlowe</a:t>
            </a:r>
            <a:r>
              <a:rPr lang="pl-PL" dirty="0"/>
              <a:t> </a:t>
            </a:r>
            <a:r>
              <a:rPr lang="pl-PL" dirty="0" smtClean="0"/>
              <a:t>)</a:t>
            </a:r>
          </a:p>
          <a:p>
            <a:endParaRPr lang="pl-PL" dirty="0">
              <a:solidFill>
                <a:srgbClr val="00B415"/>
              </a:solidFill>
            </a:endParaRPr>
          </a:p>
          <a:p>
            <a:r>
              <a:rPr lang="pl-PL" b="1" dirty="0" smtClean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pl-PL" dirty="0" smtClean="0"/>
              <a:t>kryterium - wykonywany zawód, </a:t>
            </a:r>
            <a:r>
              <a:rPr lang="pl-PL" dirty="0"/>
              <a:t>tzw.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korporacja personalna </a:t>
            </a:r>
            <a:r>
              <a:rPr lang="pl-PL" dirty="0"/>
              <a:t>(</a:t>
            </a:r>
            <a:r>
              <a:rPr lang="pl-PL" b="1" dirty="0">
                <a:solidFill>
                  <a:srgbClr val="00B415"/>
                </a:solidFill>
              </a:rPr>
              <a:t>izby lekarskie</a:t>
            </a:r>
            <a:r>
              <a:rPr lang="pl-PL" dirty="0"/>
              <a:t>, czy </a:t>
            </a:r>
            <a:r>
              <a:rPr lang="pl-PL" b="1" dirty="0">
                <a:solidFill>
                  <a:srgbClr val="00B415"/>
                </a:solidFill>
              </a:rPr>
              <a:t>adwokackie</a:t>
            </a:r>
            <a:r>
              <a:rPr lang="pl-PL" dirty="0"/>
              <a:t>);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933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>
                <a:solidFill>
                  <a:srgbClr val="4D4D4D"/>
                </a:solidFill>
              </a:rPr>
              <a:t>Izby rolnicze jako przykład korporacji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4537" y="1752600"/>
            <a:ext cx="6934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dirty="0" smtClean="0">
                <a:solidFill>
                  <a:srgbClr val="00B415"/>
                </a:solidFill>
              </a:rPr>
              <a:t>Izby </a:t>
            </a:r>
            <a:r>
              <a:rPr lang="pl-PL" sz="1900" b="1" dirty="0">
                <a:solidFill>
                  <a:srgbClr val="00B415"/>
                </a:solidFill>
              </a:rPr>
              <a:t>rolnicze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stanowią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przykład:</a:t>
            </a:r>
          </a:p>
          <a:p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korporacji prawa publicznego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zarówno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realnej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związanej z własnością (czy posiadaniem) nieruchomości rolnej, w tym także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korzystaniem  z nieruchomości</a:t>
            </a:r>
          </a:p>
          <a:p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jak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personalne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j, zrzeszającej osoby związane z wykonywaniem zawodu rolnika.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0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553200" cy="83820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B415"/>
                </a:solidFill>
              </a:rPr>
              <a:t>Samorząd</a:t>
            </a:r>
            <a:r>
              <a:rPr lang="pl-PL" sz="2800" dirty="0">
                <a:solidFill>
                  <a:srgbClr val="4D4D4D"/>
                </a:solidFill>
              </a:rPr>
              <a:t> </a:t>
            </a:r>
            <a:r>
              <a:rPr lang="pl-PL" sz="2800" dirty="0" smtClean="0">
                <a:solidFill>
                  <a:srgbClr val="4D4D4D"/>
                </a:solidFill>
              </a:rPr>
              <a:t/>
            </a:r>
            <a:br>
              <a:rPr lang="pl-PL" sz="2800" dirty="0" smtClean="0">
                <a:solidFill>
                  <a:srgbClr val="4D4D4D"/>
                </a:solidFill>
              </a:rPr>
            </a:br>
            <a:r>
              <a:rPr lang="pl-PL" sz="2800" dirty="0" smtClean="0">
                <a:solidFill>
                  <a:srgbClr val="4D4D4D"/>
                </a:solidFill>
              </a:rPr>
              <a:t>jako </a:t>
            </a:r>
            <a:r>
              <a:rPr lang="pl-PL" sz="2800" dirty="0">
                <a:solidFill>
                  <a:srgbClr val="4D4D4D"/>
                </a:solidFill>
              </a:rPr>
              <a:t>forma korporacji prawa </a:t>
            </a:r>
            <a:r>
              <a:rPr lang="pl-PL" sz="2800" dirty="0" smtClean="0">
                <a:solidFill>
                  <a:srgbClr val="4D4D4D"/>
                </a:solidFill>
              </a:rPr>
              <a:t>publicznego</a:t>
            </a:r>
            <a:endParaRPr lang="en-US" sz="28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828800"/>
            <a:ext cx="69342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Podstawową formą korporacji jest </a:t>
            </a:r>
            <a:r>
              <a:rPr lang="pl-PL" sz="1900" b="1" dirty="0">
                <a:solidFill>
                  <a:srgbClr val="00B415"/>
                </a:solidFill>
              </a:rPr>
              <a:t>samorząd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państwo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przekazuje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 znaczną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część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funkcji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administracyjnej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wyposaża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 w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osobowość prawną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(także w dziedzinie prawa publicznego). 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900" b="1" dirty="0" smtClean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samorządu:</a:t>
            </a:r>
          </a:p>
          <a:p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1) jest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organizacją grupy społecznej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dającej się wyodrębnić ze względu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różne więzi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np. miejsce zamieszkania, zawód;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charakteryzuje je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powszechność członkostwa; </a:t>
            </a: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ma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strukturę wewnętrzną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opartą na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demokracji; </a:t>
            </a: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jest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samodzielny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odpowiada za swoją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działalność  </a:t>
            </a:r>
            <a:endParaRPr lang="en-US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1"/>
            <a:ext cx="7086600" cy="8382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4D4D4D"/>
                </a:solidFill>
              </a:rPr>
              <a:t>Samorząd jako forma korporacji prawa publicznego w państwach europejskich</a:t>
            </a:r>
            <a:endParaRPr lang="en-US" sz="28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063" y="1295400"/>
            <a:ext cx="7119937" cy="568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Istotą samorządu jest jego strona podmiotowa, </a:t>
            </a: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pewna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specyficzna forma </a:t>
            </a:r>
            <a:r>
              <a:rPr lang="pl-PL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wykonywania administracji publicznej,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przez zainteresowanych obywateli,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grupy ludzi, związki ludności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udział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tej grupie jest zazwyczaj </a:t>
            </a:r>
            <a:r>
              <a:rPr lang="pl-PL" sz="1900" b="1" dirty="0">
                <a:solidFill>
                  <a:srgbClr val="00B050"/>
                </a:solidFill>
              </a:rPr>
              <a:t>obligatoryjny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pl-PL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chociaż </a:t>
            </a:r>
            <a:r>
              <a:rPr lang="pl-PL" sz="19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przypadku form samorządu gos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podarczego dopuszcza się </a:t>
            </a:r>
            <a:r>
              <a:rPr lang="pl-PL" sz="1900" b="1" dirty="0">
                <a:solidFill>
                  <a:srgbClr val="00B050"/>
                </a:solidFill>
              </a:rPr>
              <a:t>dobrowolność. </a:t>
            </a:r>
            <a:endParaRPr lang="pl-PL" sz="1900" b="1" dirty="0" smtClean="0">
              <a:solidFill>
                <a:srgbClr val="00B050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Państwo </a:t>
            </a:r>
            <a:r>
              <a:rPr lang="pl-PL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wyposaża taki związek w określone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kompetencje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Gwarantuje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korzystanie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władztwa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administracyjnego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Podstawa prawna zawsze w przepisach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prawa powszechnie obowiązującego, </a:t>
            </a:r>
            <a:r>
              <a:rPr lang="pl-PL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tym często w Konstytucji </a:t>
            </a: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Polska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rt. 16 Konstytucji - samorząd terytorialny 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endParaRPr lang="pl-PL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</a:t>
            </a:r>
            <a:r>
              <a:rPr lang="pl-PL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17 Konstytucji – </a:t>
            </a:r>
            <a:r>
              <a:rPr lang="pl-PL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samorządy specjalne: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zawodowy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gospodarczy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8B89FCB7-4336-481B-82BE-14FC3B5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6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Samorząd rolniczy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jako </a:t>
            </a:r>
            <a:r>
              <a:rPr lang="pl-PL" b="1" dirty="0"/>
              <a:t>samorząd specjalny </a:t>
            </a:r>
            <a:r>
              <a:rPr lang="pl-PL" dirty="0"/>
              <a:t>w państwach europejskich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1417638"/>
            <a:ext cx="7391400" cy="323137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2133600" y="2743200"/>
            <a:ext cx="525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1</a:t>
            </a:r>
            <a:r>
              <a:rPr lang="pl-PL" sz="2800" dirty="0"/>
              <a:t>. Samorząd </a:t>
            </a:r>
            <a:r>
              <a:rPr lang="pl-PL" sz="2800" dirty="0" smtClean="0"/>
              <a:t>zawodowy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2</a:t>
            </a:r>
            <a:r>
              <a:rPr lang="pl-PL" sz="2800" dirty="0"/>
              <a:t>. Samorząd </a:t>
            </a:r>
            <a:r>
              <a:rPr lang="pl-PL" sz="2800" dirty="0" smtClean="0"/>
              <a:t>gospodarczy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647376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6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70C0"/>
      </a:accent2>
      <a:accent3>
        <a:srgbClr val="92EF15"/>
      </a:accent3>
      <a:accent4>
        <a:srgbClr val="59A513"/>
      </a:accent4>
      <a:accent5>
        <a:srgbClr val="FFC000"/>
      </a:accent5>
      <a:accent6>
        <a:srgbClr val="59A51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3531</Words>
  <Application>Microsoft Office PowerPoint</Application>
  <PresentationFormat>Pokaz na ekranie (4:3)</PresentationFormat>
  <Paragraphs>323</Paragraphs>
  <Slides>33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Calibri</vt:lpstr>
      <vt:lpstr>굴림</vt:lpstr>
      <vt:lpstr>Wingdings</vt:lpstr>
      <vt:lpstr>1_Office Theme</vt:lpstr>
      <vt:lpstr>Modele funkcjonowania samorządu rolniczego  w Unii Europejskiej  i wybranych krajach spoza Unii</vt:lpstr>
      <vt:lpstr>Prezentacja programu PowerPoint</vt:lpstr>
      <vt:lpstr>Samorząd jako forma korporacji prawa publicznego </vt:lpstr>
      <vt:lpstr>Pojęcie i istota korporacji prawa publicznego</vt:lpstr>
      <vt:lpstr>Pojęcie i istota korporacji prawa publicznego</vt:lpstr>
      <vt:lpstr>Izby rolnicze jako przykład korporacji</vt:lpstr>
      <vt:lpstr>Samorząd  jako forma korporacji prawa publicznego</vt:lpstr>
      <vt:lpstr>Samorząd jako forma korporacji prawa publicznego w państwach europejskich</vt:lpstr>
      <vt:lpstr>Samorząd rolniczy  jako samorząd specjalny w państwach europejskich</vt:lpstr>
      <vt:lpstr>Samorząd zawodowy</vt:lpstr>
      <vt:lpstr>Samorząd gospodarczy</vt:lpstr>
      <vt:lpstr>Udział w samorządzie gospodarczym</vt:lpstr>
      <vt:lpstr>Modele samorządu gospodarczego</vt:lpstr>
      <vt:lpstr>Pozycja samorządu gospodarczego</vt:lpstr>
      <vt:lpstr>Modele funkcjonowania samorządu rolniczego w Europie </vt:lpstr>
      <vt:lpstr>Geneza samorządu rolniczego w Europie</vt:lpstr>
      <vt:lpstr>Modele izb rolniczych </vt:lpstr>
      <vt:lpstr>Francja</vt:lpstr>
      <vt:lpstr>Niemcy</vt:lpstr>
      <vt:lpstr>Austria</vt:lpstr>
      <vt:lpstr>Model anglosaski</vt:lpstr>
      <vt:lpstr>Włochy</vt:lpstr>
      <vt:lpstr>Czechy</vt:lpstr>
      <vt:lpstr>Rozwiązania prawne przyjęte  w innych wybranych państwach europejskich </vt:lpstr>
      <vt:lpstr>Chorwacja </vt:lpstr>
      <vt:lpstr>Estonia </vt:lpstr>
      <vt:lpstr>Litwa </vt:lpstr>
      <vt:lpstr>Słowacja  </vt:lpstr>
      <vt:lpstr> </vt:lpstr>
      <vt:lpstr>Węgry </vt:lpstr>
      <vt:lpstr>Konkluzje  </vt:lpstr>
      <vt:lpstr>Konkluzje  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Zuzia</cp:lastModifiedBy>
  <cp:revision>310</cp:revision>
  <dcterms:created xsi:type="dcterms:W3CDTF">2012-04-26T17:06:14Z</dcterms:created>
  <dcterms:modified xsi:type="dcterms:W3CDTF">2019-05-27T20:11:32Z</dcterms:modified>
</cp:coreProperties>
</file>